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handoutMasterIdLst>
    <p:handoutMasterId r:id="rId27"/>
  </p:handoutMasterIdLst>
  <p:sldIdLst>
    <p:sldId id="256" r:id="rId2"/>
    <p:sldId id="324" r:id="rId3"/>
    <p:sldId id="325" r:id="rId4"/>
    <p:sldId id="327" r:id="rId5"/>
    <p:sldId id="326" r:id="rId6"/>
    <p:sldId id="323" r:id="rId7"/>
    <p:sldId id="311" r:id="rId8"/>
    <p:sldId id="312" r:id="rId9"/>
    <p:sldId id="313" r:id="rId10"/>
    <p:sldId id="315" r:id="rId11"/>
    <p:sldId id="319" r:id="rId12"/>
    <p:sldId id="320" r:id="rId13"/>
    <p:sldId id="322" r:id="rId14"/>
    <p:sldId id="257" r:id="rId15"/>
    <p:sldId id="283" r:id="rId16"/>
    <p:sldId id="260" r:id="rId17"/>
    <p:sldId id="264" r:id="rId18"/>
    <p:sldId id="271" r:id="rId19"/>
    <p:sldId id="273" r:id="rId20"/>
    <p:sldId id="305" r:id="rId21"/>
    <p:sldId id="303" r:id="rId22"/>
    <p:sldId id="301" r:id="rId23"/>
    <p:sldId id="266" r:id="rId24"/>
    <p:sldId id="258" r:id="rId25"/>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9C2AC84-0D3E-47F8-A9F9-43EF0CCD41B1}"/>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s-ES"/>
          </a:p>
        </p:txBody>
      </p:sp>
      <p:sp>
        <p:nvSpPr>
          <p:cNvPr id="3" name="Marcador de fecha 2">
            <a:extLst>
              <a:ext uri="{FF2B5EF4-FFF2-40B4-BE49-F238E27FC236}">
                <a16:creationId xmlns:a16="http://schemas.microsoft.com/office/drawing/2014/main" id="{4CD2702F-9090-4DF6-A1D7-E1CCD93092AC}"/>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653DA9E3-E3CD-46B5-AB5E-36460049DB13}" type="datetimeFigureOut">
              <a:rPr lang="es-ES" smtClean="0"/>
              <a:t>28/04/2021</a:t>
            </a:fld>
            <a:endParaRPr lang="es-ES"/>
          </a:p>
        </p:txBody>
      </p:sp>
      <p:sp>
        <p:nvSpPr>
          <p:cNvPr id="4" name="Marcador de pie de página 3">
            <a:extLst>
              <a:ext uri="{FF2B5EF4-FFF2-40B4-BE49-F238E27FC236}">
                <a16:creationId xmlns:a16="http://schemas.microsoft.com/office/drawing/2014/main" id="{E0B92C78-3C72-4912-8AD3-E73795E34ACB}"/>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s-ES"/>
          </a:p>
        </p:txBody>
      </p:sp>
      <p:sp>
        <p:nvSpPr>
          <p:cNvPr id="5" name="Marcador de número de diapositiva 4">
            <a:extLst>
              <a:ext uri="{FF2B5EF4-FFF2-40B4-BE49-F238E27FC236}">
                <a16:creationId xmlns:a16="http://schemas.microsoft.com/office/drawing/2014/main" id="{2E8096E6-C3D0-4DB7-B853-8557BBFB5474}"/>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4E50AF37-8261-4950-A838-235B9D854A2B}" type="slidenum">
              <a:rPr lang="es-ES" smtClean="0"/>
              <a:t>‹Nº›</a:t>
            </a:fld>
            <a:endParaRPr lang="es-ES"/>
          </a:p>
        </p:txBody>
      </p:sp>
    </p:spTree>
    <p:extLst>
      <p:ext uri="{BB962C8B-B14F-4D97-AF65-F5344CB8AC3E}">
        <p14:creationId xmlns:p14="http://schemas.microsoft.com/office/powerpoint/2010/main" val="4231120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s-ES"/>
          </a:p>
        </p:txBody>
      </p:sp>
      <p:sp>
        <p:nvSpPr>
          <p:cNvPr id="3" name="Marcador de fech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5BF16CDB-EED0-4640-AE54-B0E7E708709E}" type="datetimeFigureOut">
              <a:rPr lang="es-ES" smtClean="0"/>
              <a:t>28/04/2021</a:t>
            </a:fld>
            <a:endParaRPr lang="es-ES"/>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s-ES"/>
          </a:p>
        </p:txBody>
      </p:sp>
      <p:sp>
        <p:nvSpPr>
          <p:cNvPr id="5" name="Marcador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s-ES"/>
          </a:p>
        </p:txBody>
      </p:sp>
      <p:sp>
        <p:nvSpPr>
          <p:cNvPr id="7" name="Marcador de número de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EFD97FE-EF2F-41A4-BAC2-7A2F9AA3267B}" type="slidenum">
              <a:rPr lang="es-ES" smtClean="0"/>
              <a:t>‹Nº›</a:t>
            </a:fld>
            <a:endParaRPr lang="es-ES"/>
          </a:p>
        </p:txBody>
      </p:sp>
    </p:spTree>
    <p:extLst>
      <p:ext uri="{BB962C8B-B14F-4D97-AF65-F5344CB8AC3E}">
        <p14:creationId xmlns:p14="http://schemas.microsoft.com/office/powerpoint/2010/main" val="31070040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4EBB348-147A-477F-BB71-094C15D5A8A9}"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D4D2396A-D765-48D8-8CE1-C409BC5EEE19}" type="datetime1">
              <a:rPr lang="en-US" smtClean="0"/>
              <a:t>4/28/2021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6329882-F29A-4C6B-AA20-DF1D9EC8D03F}"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9DA0FEA-8342-47B1-BB02-AB029C735F69}"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6AA931A-1B02-49F2-A599-B9B68C23B2AE}"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5590A7-5336-438A-9600-8FF7E20D2E7A}"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B7B1E8-5D75-479E-A41C-55D8E458C76E}"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C1A8D2-4786-4F7D-A2A5-9AEC1156F6D3}"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03FD981-A1C1-4478-928C-38C6C0D29978}"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80DB63-2660-45EA-9BB7-9AC02E0A1F56}"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CCC89B9-20C7-4319-8A1B-0BA8D987CE84}" type="datetime1">
              <a:rPr lang="en-US" smtClean="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6CDCF51-4327-4A65-B571-0A336E95BBDF}" type="datetime1">
              <a:rPr lang="en-US" smtClean="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0332510-0D06-4D94-8B2D-30707117D8C6}" type="datetime1">
              <a:rPr lang="en-US" smtClean="0"/>
              <a:t>4/28/2021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E1FB150-5003-4714-9D23-71F905BC476E}" type="datetime1">
              <a:rPr lang="en-US" smtClean="0"/>
              <a:t>4/28/2021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75A1C-90B9-4436-9792-13CD5D1A050C}" type="datetime1">
              <a:rPr lang="en-US" smtClean="0"/>
              <a:t>4/28/2021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96F0C4B-FF90-4ADC-B462-86D6D6734C85}" type="datetime1">
              <a:rPr lang="en-US" smtClean="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F492A1F-2628-4C22-A4FF-1FAE02B187FA}" type="datetime1">
              <a:rPr lang="en-US" smtClean="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D54CACE-56EC-4DDE-9049-E520569B1D2B}" type="datetime1">
              <a:rPr lang="en-US" smtClean="0"/>
              <a:t>4/28/2021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c.europa.eu/info/strategy/priorities-2019-2024/promoting-our-european-way-life/new-pact-migration-and-asylum_en" TargetMode="Externa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https://eur-lex.europa.eu/legal-content/ES/AUTO/?uri=celex:32009L0050"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eur-lex.europa.eu/legal-content/EN/AUTO/?uri=uriserv:l14566"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43A014F-A014-4672-A017-B932497E677D}"/>
              </a:ext>
            </a:extLst>
          </p:cNvPr>
          <p:cNvSpPr>
            <a:spLocks noGrp="1"/>
          </p:cNvSpPr>
          <p:nvPr>
            <p:ph type="subTitle" idx="1"/>
          </p:nvPr>
        </p:nvSpPr>
        <p:spPr>
          <a:xfrm>
            <a:off x="2821632" y="375358"/>
            <a:ext cx="6296182" cy="1854275"/>
          </a:xfrm>
        </p:spPr>
        <p:txBody>
          <a:bodyPr>
            <a:normAutofit/>
          </a:bodyPr>
          <a:lstStyle/>
          <a:p>
            <a:pPr marL="180340" algn="ctr"/>
            <a:r>
              <a:rPr lang="es-ES" sz="3600" b="1" dirty="0"/>
              <a:t>Virtual  Exchange </a:t>
            </a:r>
            <a:r>
              <a:rPr lang="es-ES" sz="3600" b="1" dirty="0" err="1"/>
              <a:t>Seminar</a:t>
            </a:r>
            <a:endParaRPr lang="es-ES" b="1" dirty="0"/>
          </a:p>
        </p:txBody>
      </p:sp>
      <p:sp>
        <p:nvSpPr>
          <p:cNvPr id="6" name="Marcador de número de diapositiva 5">
            <a:extLst>
              <a:ext uri="{FF2B5EF4-FFF2-40B4-BE49-F238E27FC236}">
                <a16:creationId xmlns:a16="http://schemas.microsoft.com/office/drawing/2014/main" id="{CB5046DB-C759-4BE6-9F56-E137B69D813D}"/>
              </a:ext>
            </a:extLst>
          </p:cNvPr>
          <p:cNvSpPr>
            <a:spLocks noGrp="1"/>
          </p:cNvSpPr>
          <p:nvPr>
            <p:ph type="sldNum" sz="quarter" idx="12"/>
          </p:nvPr>
        </p:nvSpPr>
        <p:spPr/>
        <p:txBody>
          <a:bodyPr/>
          <a:lstStyle/>
          <a:p>
            <a:fld id="{D57F1E4F-1CFF-5643-939E-217C01CDF565}" type="slidenum">
              <a:rPr lang="en-US" smtClean="0">
                <a:solidFill>
                  <a:schemeClr val="tx2">
                    <a:lumMod val="50000"/>
                  </a:schemeClr>
                </a:solidFill>
              </a:rPr>
              <a:pPr/>
              <a:t>1</a:t>
            </a:fld>
            <a:endParaRPr lang="en-US" dirty="0">
              <a:solidFill>
                <a:schemeClr val="tx2">
                  <a:lumMod val="50000"/>
                </a:schemeClr>
              </a:solidFill>
            </a:endParaRPr>
          </a:p>
        </p:txBody>
      </p:sp>
      <p:sp>
        <p:nvSpPr>
          <p:cNvPr id="7" name="Subtítulo 2">
            <a:extLst>
              <a:ext uri="{FF2B5EF4-FFF2-40B4-BE49-F238E27FC236}">
                <a16:creationId xmlns:a16="http://schemas.microsoft.com/office/drawing/2014/main" id="{352378C8-DE91-40F3-8CD4-38078C43F85C}"/>
              </a:ext>
            </a:extLst>
          </p:cNvPr>
          <p:cNvSpPr txBox="1">
            <a:spLocks/>
          </p:cNvSpPr>
          <p:nvPr/>
        </p:nvSpPr>
        <p:spPr>
          <a:xfrm>
            <a:off x="0" y="1206120"/>
            <a:ext cx="11939446" cy="3414232"/>
          </a:xfrm>
          <a:prstGeom prst="rect">
            <a:avLst/>
          </a:prstGeom>
        </p:spPr>
        <p:txBody>
          <a:bodyPr vert="horz" lIns="91440" tIns="45720" rIns="91440" bIns="45720" rtlCol="0" anchor="t">
            <a:normAutofit fontScale="40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180340" algn="ctr"/>
            <a:r>
              <a:rPr lang="en-US" sz="4200" b="1" dirty="0">
                <a:solidFill>
                  <a:schemeClr val="tx1">
                    <a:lumMod val="95000"/>
                  </a:schemeClr>
                </a:solidFill>
                <a:highlight>
                  <a:srgbClr val="000080"/>
                </a:highlight>
              </a:rPr>
              <a:t>COVID-19: ETHICAL DILEMMAS AND HUMAN RIGHTS – EXPLORING INTERNATIONAL DIMENSIONS</a:t>
            </a:r>
            <a:endParaRPr lang="es-ES" sz="4200" b="1" dirty="0">
              <a:solidFill>
                <a:schemeClr val="tx1">
                  <a:lumMod val="95000"/>
                </a:schemeClr>
              </a:solidFill>
              <a:highlight>
                <a:srgbClr val="000080"/>
              </a:highlight>
              <a:latin typeface="Courier"/>
              <a:ea typeface="Times New Roman" panose="02020603050405020304" pitchFamily="18" charset="0"/>
              <a:cs typeface="Times New Roman" panose="02020603050405020304" pitchFamily="18" charset="0"/>
            </a:endParaRPr>
          </a:p>
          <a:p>
            <a:pPr marL="180340" algn="ctr"/>
            <a:r>
              <a:rPr lang="es-ES" sz="8600" dirty="0">
                <a:solidFill>
                  <a:schemeClr val="tx2">
                    <a:lumMod val="40000"/>
                    <a:lumOff val="60000"/>
                  </a:schemeClr>
                </a:solidFill>
                <a:latin typeface="Georgia" panose="02040502050405020303" pitchFamily="18" charset="0"/>
                <a:ea typeface="Times New Roman" panose="02020603050405020304" pitchFamily="18" charset="0"/>
                <a:cs typeface="Arial" panose="020B0604020202020204" pitchFamily="34" charset="0"/>
              </a:rPr>
              <a:t>                         </a:t>
            </a:r>
            <a:br>
              <a:rPr lang="es-ES" sz="3200" dirty="0">
                <a:solidFill>
                  <a:srgbClr val="002060"/>
                </a:solidFill>
                <a:latin typeface="Georgia" panose="02040502050405020303" pitchFamily="18" charset="0"/>
                <a:ea typeface="Times New Roman" panose="02020603050405020304" pitchFamily="18" charset="0"/>
                <a:cs typeface="Arial" panose="020B0604020202020204" pitchFamily="34" charset="0"/>
              </a:rPr>
            </a:br>
            <a:br>
              <a:rPr lang="en-US" sz="3600" u="sng" dirty="0">
                <a:solidFill>
                  <a:srgbClr val="1A0DAB"/>
                </a:solidFill>
                <a:latin typeface="arial" panose="020B0604020202020204" pitchFamily="34" charset="0"/>
                <a:hlinkClick r:id="rId2"/>
              </a:rPr>
            </a:br>
            <a:r>
              <a:rPr lang="en-US" sz="8000" b="1" dirty="0">
                <a:solidFill>
                  <a:srgbClr val="FFFF00"/>
                </a:solidFill>
                <a:latin typeface="Arial" panose="020B0604020202020204" pitchFamily="34" charset="0"/>
              </a:rPr>
              <a:t>Human rights in the new Pact on Migration and Asylum of European Union: an open society or closed society?</a:t>
            </a:r>
          </a:p>
          <a:p>
            <a:pPr marL="180340" algn="ct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José Joaquín Fernández Alles</a:t>
            </a:r>
            <a:endParaRPr lang="es-ES" sz="5100" dirty="0">
              <a:solidFill>
                <a:schemeClr val="tx1"/>
              </a:solidFill>
              <a:latin typeface="Courier"/>
              <a:ea typeface="Times New Roman" panose="02020603050405020304" pitchFamily="18" charset="0"/>
              <a:cs typeface="Times New Roman" panose="02020603050405020304" pitchFamily="18" charset="0"/>
            </a:endParaRPr>
          </a:p>
          <a:p>
            <a:pPr marL="180340" algn="ct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University</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a:t>
            </a: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of</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Cádiz (</a:t>
            </a: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Spain</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a:t>
            </a:r>
          </a:p>
          <a:p>
            <a:pPr marL="180340" algn="ct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a:t>
            </a:r>
          </a:p>
          <a:p>
            <a:pPr marL="180340" algn="ctr"/>
            <a:r>
              <a:rPr lang="es-ES" sz="5100" dirty="0">
                <a:solidFill>
                  <a:schemeClr val="tx2">
                    <a:lumMod val="40000"/>
                    <a:lumOff val="60000"/>
                  </a:schemeClr>
                </a:solidFill>
                <a:latin typeface="Georgia" panose="02040502050405020303" pitchFamily="18" charset="0"/>
                <a:ea typeface="Times New Roman" panose="02020603050405020304" pitchFamily="18" charset="0"/>
                <a:cs typeface="Arial" panose="020B0604020202020204" pitchFamily="34" charset="0"/>
              </a:rPr>
              <a:t>April 28th, 2021</a:t>
            </a:r>
            <a:endParaRPr lang="es-ES" sz="5100" dirty="0"/>
          </a:p>
        </p:txBody>
      </p:sp>
      <p:pic>
        <p:nvPicPr>
          <p:cNvPr id="8" name="Imagen 7" descr="Logotipo, nombre de la empresa&#10;&#10;Descripción generada automáticamente">
            <a:extLst>
              <a:ext uri="{FF2B5EF4-FFF2-40B4-BE49-F238E27FC236}">
                <a16:creationId xmlns:a16="http://schemas.microsoft.com/office/drawing/2014/main" id="{2C05536F-3F3D-4969-AE08-ECC773D27653}"/>
              </a:ext>
            </a:extLst>
          </p:cNvPr>
          <p:cNvPicPr>
            <a:picLocks noChangeAspect="1"/>
          </p:cNvPicPr>
          <p:nvPr/>
        </p:nvPicPr>
        <p:blipFill>
          <a:blip r:embed="rId3"/>
          <a:stretch>
            <a:fillRect/>
          </a:stretch>
        </p:blipFill>
        <p:spPr>
          <a:xfrm>
            <a:off x="905114" y="5114363"/>
            <a:ext cx="2255677" cy="1263179"/>
          </a:xfrm>
          <a:prstGeom prst="rect">
            <a:avLst/>
          </a:prstGeom>
        </p:spPr>
      </p:pic>
      <p:pic>
        <p:nvPicPr>
          <p:cNvPr id="11" name="Gráfico 10">
            <a:extLst>
              <a:ext uri="{FF2B5EF4-FFF2-40B4-BE49-F238E27FC236}">
                <a16:creationId xmlns:a16="http://schemas.microsoft.com/office/drawing/2014/main" id="{3CB8FDD6-E367-4B2A-9459-08543F7633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28911" y="4959350"/>
            <a:ext cx="6657975" cy="1238250"/>
          </a:xfrm>
          <a:prstGeom prst="rect">
            <a:avLst/>
          </a:prstGeom>
        </p:spPr>
      </p:pic>
    </p:spTree>
    <p:extLst>
      <p:ext uri="{BB962C8B-B14F-4D97-AF65-F5344CB8AC3E}">
        <p14:creationId xmlns:p14="http://schemas.microsoft.com/office/powerpoint/2010/main" val="1785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876F454B-0DDE-4F6B-865A-F7A787A641DE}"/>
              </a:ext>
            </a:extLst>
          </p:cNvPr>
          <p:cNvSpPr>
            <a:spLocks noGrp="1"/>
          </p:cNvSpPr>
          <p:nvPr>
            <p:ph type="sldNum" sz="quarter" idx="12"/>
          </p:nvPr>
        </p:nvSpPr>
        <p:spPr>
          <a:xfrm>
            <a:off x="10753725" y="5883275"/>
            <a:ext cx="1142245" cy="669925"/>
          </a:xfrm>
        </p:spPr>
        <p:txBody>
          <a:bodyPr/>
          <a:lstStyle/>
          <a:p>
            <a:fld id="{D57F1E4F-1CFF-5643-939E-217C01CDF565}" type="slidenum">
              <a:rPr lang="en-US" smtClean="0">
                <a:solidFill>
                  <a:schemeClr val="tx1"/>
                </a:solidFill>
              </a:rPr>
              <a:pPr/>
              <a:t>10</a:t>
            </a:fld>
            <a:endParaRPr lang="en-US" dirty="0">
              <a:solidFill>
                <a:schemeClr val="tx1"/>
              </a:solidFill>
            </a:endParaRPr>
          </a:p>
        </p:txBody>
      </p:sp>
      <p:sp>
        <p:nvSpPr>
          <p:cNvPr id="4" name="CuadroTexto 3">
            <a:extLst>
              <a:ext uri="{FF2B5EF4-FFF2-40B4-BE49-F238E27FC236}">
                <a16:creationId xmlns:a16="http://schemas.microsoft.com/office/drawing/2014/main" id="{D80CF7AC-239E-457B-97B4-2891F083784E}"/>
              </a:ext>
            </a:extLst>
          </p:cNvPr>
          <p:cNvSpPr txBox="1"/>
          <p:nvPr/>
        </p:nvSpPr>
        <p:spPr>
          <a:xfrm>
            <a:off x="296030" y="0"/>
            <a:ext cx="10883900" cy="8648521"/>
          </a:xfrm>
          <a:prstGeom prst="rect">
            <a:avLst/>
          </a:prstGeom>
          <a:noFill/>
        </p:spPr>
        <p:txBody>
          <a:bodyPr wrap="square">
            <a:spAutoFit/>
          </a:bodyPr>
          <a:lstStyle/>
          <a:p>
            <a:pPr algn="ctr"/>
            <a:r>
              <a:rPr lang="es-ES" sz="3200" dirty="0">
                <a:effectLst/>
                <a:highlight>
                  <a:srgbClr val="008000"/>
                </a:highlight>
                <a:latin typeface="+mj-lt"/>
                <a:ea typeface="Calibri" panose="020F0502020204030204" pitchFamily="34" charset="0"/>
                <a:cs typeface="Biome" panose="020B0503030204020804" pitchFamily="34" charset="0"/>
              </a:rPr>
              <a:t>CONSTITUTIONAL PRINCIPLES OF APPLICATION </a:t>
            </a:r>
          </a:p>
          <a:p>
            <a:pPr algn="just"/>
            <a:endParaRPr lang="es-ES" sz="3200" dirty="0">
              <a:latin typeface="+mj-lt"/>
              <a:ea typeface="Calibri" panose="020F0502020204030204" pitchFamily="34" charset="0"/>
              <a:cs typeface="Biome" panose="020B0503030204020804" pitchFamily="34" charset="0"/>
            </a:endParaRPr>
          </a:p>
          <a:p>
            <a:pPr algn="just"/>
            <a:r>
              <a:rPr lang="es-ES" sz="3200" dirty="0" err="1">
                <a:effectLst/>
                <a:latin typeface="+mj-lt"/>
                <a:ea typeface="Calibri" panose="020F0502020204030204" pitchFamily="34" charset="0"/>
                <a:cs typeface="Biome" panose="020B0503030204020804" pitchFamily="34" charset="0"/>
              </a:rPr>
              <a:t>Restrictions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rights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for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reasons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public</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health</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national</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emergency</a:t>
            </a:r>
            <a:r>
              <a:rPr lang="es-ES" sz="3200" dirty="0">
                <a:effectLst/>
                <a:latin typeface="+mj-lt"/>
                <a:ea typeface="Calibri" panose="020F0502020204030204" pitchFamily="34" charset="0"/>
                <a:cs typeface="Biome" panose="020B0503030204020804" pitchFamily="34" charset="0"/>
              </a:rPr>
              <a:t> </a:t>
            </a:r>
            <a:r>
              <a:rPr lang="es-ES" sz="3200" dirty="0" err="1">
                <a:highlight>
                  <a:srgbClr val="000080"/>
                </a:highlight>
                <a:latin typeface="+mj-lt"/>
                <a:ea typeface="Calibri" panose="020F0502020204030204" pitchFamily="34" charset="0"/>
                <a:cs typeface="Biome" panose="020B0503030204020804" pitchFamily="34" charset="0"/>
              </a:rPr>
              <a:t>must</a:t>
            </a:r>
            <a:r>
              <a:rPr lang="es-ES" sz="3200" dirty="0">
                <a:highlight>
                  <a:srgbClr val="000080"/>
                </a:highlight>
                <a:latin typeface="+mj-lt"/>
                <a:ea typeface="Calibri" panose="020F0502020204030204" pitchFamily="34" charset="0"/>
                <a:cs typeface="Biome" panose="020B0503030204020804" pitchFamily="34" charset="0"/>
              </a:rPr>
              <a:t> </a:t>
            </a:r>
            <a:r>
              <a:rPr lang="es-ES" sz="3200" dirty="0">
                <a:effectLst/>
                <a:highlight>
                  <a:srgbClr val="000080"/>
                </a:highlight>
                <a:latin typeface="+mj-lt"/>
                <a:ea typeface="Calibri" panose="020F0502020204030204" pitchFamily="34" charset="0"/>
                <a:cs typeface="Biome" panose="020B0503030204020804" pitchFamily="34" charset="0"/>
              </a:rPr>
              <a:t>be </a:t>
            </a:r>
            <a:r>
              <a:rPr lang="es-ES" sz="3200" dirty="0" err="1">
                <a:effectLst/>
                <a:highlight>
                  <a:srgbClr val="000080"/>
                </a:highlight>
                <a:latin typeface="+mj-lt"/>
                <a:ea typeface="Calibri" panose="020F0502020204030204" pitchFamily="34" charset="0"/>
                <a:cs typeface="Biome" panose="020B0503030204020804" pitchFamily="34" charset="0"/>
              </a:rPr>
              <a:t>lawful</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necessary</a:t>
            </a:r>
            <a:r>
              <a:rPr lang="es-ES" sz="3200" dirty="0">
                <a:effectLst/>
                <a:highlight>
                  <a:srgbClr val="000080"/>
                </a:highlight>
                <a:latin typeface="+mj-lt"/>
                <a:ea typeface="Calibri" panose="020F0502020204030204" pitchFamily="34" charset="0"/>
                <a:cs typeface="Biome" panose="020B0503030204020804" pitchFamily="34" charset="0"/>
              </a:rPr>
              <a:t>, and </a:t>
            </a:r>
            <a:r>
              <a:rPr lang="es-ES" sz="3200" dirty="0" err="1">
                <a:effectLst/>
                <a:highlight>
                  <a:srgbClr val="000080"/>
                </a:highlight>
                <a:latin typeface="+mj-lt"/>
                <a:ea typeface="Calibri" panose="020F0502020204030204" pitchFamily="34" charset="0"/>
                <a:cs typeface="Biome" panose="020B0503030204020804" pitchFamily="34" charset="0"/>
              </a:rPr>
              <a:t>proportionate</a:t>
            </a:r>
            <a:r>
              <a:rPr lang="es-ES" sz="3200" dirty="0">
                <a:effectLst/>
                <a:latin typeface="+mj-lt"/>
                <a:ea typeface="Calibri" panose="020F0502020204030204" pitchFamily="34" charset="0"/>
                <a:cs typeface="Biome" panose="020B0503030204020804" pitchFamily="34" charset="0"/>
              </a:rPr>
              <a:t>. </a:t>
            </a:r>
          </a:p>
          <a:p>
            <a:pPr algn="just"/>
            <a:r>
              <a:rPr lang="es-ES" sz="3200" dirty="0" err="1">
                <a:effectLst/>
                <a:latin typeface="+mj-lt"/>
                <a:ea typeface="Calibri" panose="020F0502020204030204" pitchFamily="34" charset="0"/>
                <a:cs typeface="Biome" panose="020B0503030204020804" pitchFamily="34" charset="0"/>
              </a:rPr>
              <a:t>Restrictions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such</a:t>
            </a:r>
            <a:r>
              <a:rPr lang="es-ES" sz="3200" dirty="0">
                <a:effectLst/>
                <a:latin typeface="+mj-lt"/>
                <a:ea typeface="Calibri" panose="020F0502020204030204" pitchFamily="34" charset="0"/>
                <a:cs typeface="Biome" panose="020B0503030204020804" pitchFamily="34" charset="0"/>
              </a:rPr>
              <a:t> as </a:t>
            </a:r>
            <a:r>
              <a:rPr lang="es-ES" sz="3200" dirty="0" err="1">
                <a:effectLst/>
                <a:latin typeface="+mj-lt"/>
                <a:ea typeface="Calibri" panose="020F0502020204030204" pitchFamily="34" charset="0"/>
                <a:cs typeface="Biome" panose="020B0503030204020804" pitchFamily="34" charset="0"/>
              </a:rPr>
              <a:t>mandatory</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quarantine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isolation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symptomatic</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people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must</a:t>
            </a:r>
            <a:r>
              <a:rPr lang="es-ES" sz="3200" dirty="0">
                <a:effectLst/>
                <a:latin typeface="+mj-lt"/>
                <a:ea typeface="Calibri" panose="020F0502020204030204" pitchFamily="34" charset="0"/>
                <a:cs typeface="Biome" panose="020B0503030204020804" pitchFamily="34" charset="0"/>
              </a:rPr>
              <a:t>, at a </a:t>
            </a:r>
            <a:r>
              <a:rPr lang="es-ES" sz="3200" dirty="0" err="1">
                <a:effectLst/>
                <a:latin typeface="+mj-lt"/>
                <a:ea typeface="Calibri" panose="020F0502020204030204" pitchFamily="34" charset="0"/>
                <a:cs typeface="Biome" panose="020B0503030204020804" pitchFamily="34" charset="0"/>
              </a:rPr>
              <a:t>minimum</a:t>
            </a:r>
            <a:r>
              <a:rPr lang="es-ES" sz="3200" dirty="0">
                <a:effectLst/>
                <a:latin typeface="+mj-lt"/>
                <a:ea typeface="Calibri" panose="020F0502020204030204" pitchFamily="34" charset="0"/>
                <a:cs typeface="Biome" panose="020B0503030204020804" pitchFamily="34" charset="0"/>
              </a:rPr>
              <a:t>, be </a:t>
            </a:r>
            <a:r>
              <a:rPr lang="es-ES" sz="3200" dirty="0" err="1">
                <a:effectLst/>
                <a:latin typeface="+mj-lt"/>
                <a:ea typeface="Calibri" panose="020F0502020204030204" pitchFamily="34" charset="0"/>
                <a:cs typeface="Biome" panose="020B0503030204020804" pitchFamily="34" charset="0"/>
              </a:rPr>
              <a:t>carried</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out</a:t>
            </a:r>
            <a:r>
              <a:rPr lang="es-ES" sz="3200" dirty="0">
                <a:effectLst/>
                <a:latin typeface="+mj-lt"/>
                <a:ea typeface="Calibri" panose="020F0502020204030204" pitchFamily="34" charset="0"/>
                <a:cs typeface="Biome" panose="020B0503030204020804" pitchFamily="34" charset="0"/>
              </a:rPr>
              <a:t> in </a:t>
            </a:r>
            <a:r>
              <a:rPr lang="es-ES" sz="3200" dirty="0" err="1">
                <a:effectLst/>
                <a:latin typeface="+mj-lt"/>
                <a:ea typeface="Calibri" panose="020F0502020204030204" pitchFamily="34" charset="0"/>
                <a:cs typeface="Biome" panose="020B0503030204020804" pitchFamily="34" charset="0"/>
              </a:rPr>
              <a:t>accordance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with</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the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law</a:t>
            </a:r>
            <a:r>
              <a:rPr lang="es-ES" sz="3200" dirty="0">
                <a:effectLst/>
                <a:latin typeface="+mj-lt"/>
                <a:ea typeface="Calibri" panose="020F0502020204030204" pitchFamily="34" charset="0"/>
                <a:cs typeface="Biome" panose="020B0503030204020804" pitchFamily="34" charset="0"/>
              </a:rPr>
              <a:t>. </a:t>
            </a:r>
          </a:p>
          <a:p>
            <a:r>
              <a:rPr lang="es-ES" sz="3200" dirty="0" err="1">
                <a:effectLst/>
                <a:latin typeface="+mj-lt"/>
                <a:ea typeface="Calibri" panose="020F0502020204030204" pitchFamily="34" charset="0"/>
                <a:cs typeface="Biome" panose="020B0503030204020804" pitchFamily="34" charset="0"/>
              </a:rPr>
              <a:t>They</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must</a:t>
            </a:r>
            <a:r>
              <a:rPr lang="es-ES" sz="3200" dirty="0">
                <a:effectLst/>
                <a:latin typeface="+mj-lt"/>
                <a:ea typeface="Calibri" panose="020F0502020204030204" pitchFamily="34" charset="0"/>
                <a:cs typeface="Biome" panose="020B0503030204020804" pitchFamily="34" charset="0"/>
              </a:rPr>
              <a:t> be </a:t>
            </a:r>
            <a:r>
              <a:rPr lang="es-ES" sz="3200" dirty="0" err="1">
                <a:effectLst/>
                <a:highlight>
                  <a:srgbClr val="000080"/>
                </a:highlight>
                <a:latin typeface="+mj-lt"/>
                <a:ea typeface="Calibri" panose="020F0502020204030204" pitchFamily="34" charset="0"/>
                <a:cs typeface="Biome" panose="020B0503030204020804" pitchFamily="34" charset="0"/>
              </a:rPr>
              <a:t>strictly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necessary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to</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achieve</a:t>
            </a:r>
            <a:r>
              <a:rPr lang="es-ES" sz="3200" dirty="0">
                <a:effectLst/>
                <a:highlight>
                  <a:srgbClr val="000080"/>
                </a:highlight>
                <a:latin typeface="+mj-lt"/>
                <a:ea typeface="Calibri" panose="020F0502020204030204" pitchFamily="34" charset="0"/>
                <a:cs typeface="Biome" panose="020B0503030204020804" pitchFamily="34" charset="0"/>
              </a:rPr>
              <a:t> a </a:t>
            </a:r>
            <a:r>
              <a:rPr lang="es-ES" sz="3200" dirty="0" err="1">
                <a:effectLst/>
                <a:highlight>
                  <a:srgbClr val="000080"/>
                </a:highlight>
                <a:latin typeface="+mj-lt"/>
                <a:ea typeface="Calibri" panose="020F0502020204030204" pitchFamily="34" charset="0"/>
                <a:cs typeface="Biome" panose="020B0503030204020804" pitchFamily="34" charset="0"/>
              </a:rPr>
              <a:t>legitimate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objective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based</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on</a:t>
            </a:r>
            <a:r>
              <a:rPr lang="es-ES" sz="3200" dirty="0">
                <a:effectLs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scientific</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evidence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proportionate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to</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achieve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that</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objective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neither</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arbitrary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nor</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discriminatory</a:t>
            </a:r>
            <a:r>
              <a:rPr lang="es-ES" sz="3200" dirty="0">
                <a:effectLst/>
                <a:highlight>
                  <a:srgbClr val="000080"/>
                </a:highlight>
                <a:latin typeface="+mj-lt"/>
                <a:ea typeface="Calibri" panose="020F0502020204030204" pitchFamily="34" charset="0"/>
                <a:cs typeface="Biome" panose="020B0503030204020804" pitchFamily="34" charset="0"/>
              </a:rPr>
              <a:t> in </a:t>
            </a:r>
            <a:r>
              <a:rPr lang="es-ES" sz="3200" dirty="0" err="1">
                <a:effectLst/>
                <a:highlight>
                  <a:srgbClr val="000080"/>
                </a:highlight>
                <a:latin typeface="+mj-lt"/>
                <a:ea typeface="Calibri" panose="020F0502020204030204" pitchFamily="34" charset="0"/>
                <a:cs typeface="Biome" panose="020B0503030204020804" pitchFamily="34" charset="0"/>
              </a:rPr>
              <a:t>application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limited</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duration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respectful</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human </a:t>
            </a:r>
            <a:r>
              <a:rPr lang="es-ES" sz="3200" dirty="0" err="1">
                <a:effectLst/>
                <a:latin typeface="+mj-lt"/>
                <a:ea typeface="Calibri" panose="020F0502020204030204" pitchFamily="34" charset="0"/>
                <a:cs typeface="Biome" panose="020B0503030204020804" pitchFamily="34" charset="0"/>
              </a:rPr>
              <a:t>dignity</a:t>
            </a:r>
            <a:r>
              <a:rPr lang="es-ES" sz="3200" dirty="0">
                <a:effectLst/>
                <a:latin typeface="+mj-lt"/>
                <a:ea typeface="Calibri" panose="020F0502020204030204" pitchFamily="34" charset="0"/>
                <a:cs typeface="Biome" panose="020B0503030204020804" pitchFamily="34" charset="0"/>
              </a:rPr>
              <a:t>, and </a:t>
            </a:r>
            <a:r>
              <a:rPr lang="es-ES" sz="3200" dirty="0" err="1">
                <a:effectLst/>
                <a:latin typeface="+mj-lt"/>
                <a:ea typeface="Calibri" panose="020F0502020204030204" pitchFamily="34" charset="0"/>
                <a:cs typeface="Biome" panose="020B0503030204020804" pitchFamily="34" charset="0"/>
              </a:rPr>
              <a:t>subject</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to</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review</a:t>
            </a:r>
            <a:r>
              <a:rPr lang="es-ES" sz="3200" dirty="0">
                <a:effectLst/>
                <a:latin typeface="+mj-lt"/>
                <a:ea typeface="Calibri" panose="020F0502020204030204" pitchFamily="34" charset="0"/>
                <a:cs typeface="Biome" panose="020B0503030204020804" pitchFamily="34" charset="0"/>
              </a:rPr>
              <a:t>.</a:t>
            </a:r>
            <a:br>
              <a:rPr lang="es-ES" sz="3600" dirty="0">
                <a:effectLst/>
                <a:latin typeface="Calibri" panose="020F0502020204030204" pitchFamily="34" charset="0"/>
                <a:ea typeface="Calibri" panose="020F0502020204030204" pitchFamily="34" charset="0"/>
                <a:cs typeface="Times New Roman" panose="02020603050405020304" pitchFamily="18" charset="0"/>
              </a:rPr>
            </a:br>
            <a:br>
              <a:rPr lang="es-ES" sz="36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Sol 2">
            <a:extLst>
              <a:ext uri="{FF2B5EF4-FFF2-40B4-BE49-F238E27FC236}">
                <a16:creationId xmlns:a16="http://schemas.microsoft.com/office/drawing/2014/main" id="{4A9E56A8-B6AE-464B-9689-6C4877D40432}"/>
              </a:ext>
            </a:extLst>
          </p:cNvPr>
          <p:cNvSpPr/>
          <p:nvPr/>
        </p:nvSpPr>
        <p:spPr>
          <a:xfrm>
            <a:off x="10981570" y="133350"/>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2402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69D07DD-6639-4E8F-94FB-DD9656CECA31}"/>
              </a:ext>
            </a:extLst>
          </p:cNvPr>
          <p:cNvSpPr>
            <a:spLocks noGrp="1"/>
          </p:cNvSpPr>
          <p:nvPr>
            <p:ph type="sldNum" sz="quarter" idx="12"/>
          </p:nvPr>
        </p:nvSpPr>
        <p:spPr/>
        <p:txBody>
          <a:bodyPr/>
          <a:lstStyle/>
          <a:p>
            <a:fld id="{D57F1E4F-1CFF-5643-939E-217C01CDF565}" type="slidenum">
              <a:rPr lang="en-US" smtClean="0">
                <a:solidFill>
                  <a:schemeClr val="tx1"/>
                </a:solidFill>
              </a:rPr>
              <a:pPr/>
              <a:t>11</a:t>
            </a:fld>
            <a:endParaRPr lang="en-US" dirty="0">
              <a:solidFill>
                <a:schemeClr val="tx1"/>
              </a:solidFill>
            </a:endParaRPr>
          </a:p>
        </p:txBody>
      </p:sp>
      <p:sp>
        <p:nvSpPr>
          <p:cNvPr id="4" name="CuadroTexto 3">
            <a:extLst>
              <a:ext uri="{FF2B5EF4-FFF2-40B4-BE49-F238E27FC236}">
                <a16:creationId xmlns:a16="http://schemas.microsoft.com/office/drawing/2014/main" id="{FBA015F7-D919-4732-860E-7290C3C9BAC9}"/>
              </a:ext>
            </a:extLst>
          </p:cNvPr>
          <p:cNvSpPr txBox="1"/>
          <p:nvPr/>
        </p:nvSpPr>
        <p:spPr>
          <a:xfrm>
            <a:off x="254000" y="58847"/>
            <a:ext cx="11251445" cy="6771084"/>
          </a:xfrm>
          <a:prstGeom prst="rect">
            <a:avLst/>
          </a:prstGeom>
          <a:noFill/>
        </p:spPr>
        <p:txBody>
          <a:bodyPr wrap="square">
            <a:spAutoFit/>
          </a:bodyPr>
          <a:lstStyle/>
          <a:p>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RIGHT OF WORKERS                                           </a:t>
            </a:r>
            <a:r>
              <a:rPr lang="es-ES" sz="3200" dirty="0">
                <a:solidFill>
                  <a:schemeClr val="accent1">
                    <a:lumMod val="75000"/>
                  </a:schemeClr>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br>
              <a:rPr lang="es-ES" sz="3200" dirty="0">
                <a:effectLst/>
                <a:latin typeface="Calibri" panose="020F0502020204030204" pitchFamily="34" charset="0"/>
                <a:ea typeface="Calibri" panose="020F0502020204030204" pitchFamily="34" charset="0"/>
                <a:cs typeface="Times New Roman" panose="02020603050405020304" pitchFamily="18" charset="0"/>
              </a:rPr>
            </a:br>
            <a:br>
              <a:rPr lang="es-ES" sz="4000" dirty="0">
                <a:effectLst/>
                <a:latin typeface="Calibri" panose="020F0502020204030204" pitchFamily="34" charset="0"/>
                <a:ea typeface="Calibri" panose="020F0502020204030204" pitchFamily="34" charset="0"/>
                <a:cs typeface="Times New Roman" panose="02020603050405020304" pitchFamily="18" charset="0"/>
              </a:rPr>
            </a:b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Governments</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an</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obligation</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minimize</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risk</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occupational</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accidents</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diseases</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including</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by</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ensuring</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workers</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information</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dirty="0">
                <a:effectLst/>
                <a:latin typeface="Calibri" panose="020F0502020204030204" pitchFamily="34" charset="0"/>
                <a:ea typeface="Calibri" panose="020F0502020204030204" pitchFamily="34" charset="0"/>
                <a:cs typeface="Times New Roman" panose="02020603050405020304" pitchFamily="18" charset="0"/>
              </a:rPr>
              <a:t>and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adequate</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clothing</a:t>
            </a:r>
            <a:r>
              <a:rPr lang="es-ES" sz="4000" dirty="0">
                <a:effectLst/>
                <a:latin typeface="Calibri" panose="020F0502020204030204" pitchFamily="34" charset="0"/>
                <a:ea typeface="Calibri" panose="020F0502020204030204" pitchFamily="34" charset="0"/>
                <a:cs typeface="Times New Roman" panose="02020603050405020304" pitchFamily="18" charset="0"/>
              </a:rPr>
              <a:t> and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equipment</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means</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providing</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4000" dirty="0">
                <a:effectLst/>
                <a:latin typeface="Calibri" panose="020F0502020204030204" pitchFamily="34" charset="0"/>
                <a:ea typeface="Calibri" panose="020F0502020204030204" pitchFamily="34" charset="0"/>
                <a:cs typeface="Times New Roman" panose="02020603050405020304" pitchFamily="18" charset="0"/>
              </a:rPr>
              <a:t> and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others</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involved</a:t>
            </a:r>
            <a:r>
              <a:rPr lang="es-ES" sz="4000" dirty="0">
                <a:effectLst/>
                <a:latin typeface="Calibri" panose="020F0502020204030204" pitchFamily="34" charset="0"/>
                <a:ea typeface="Calibri" panose="020F0502020204030204" pitchFamily="34" charset="0"/>
                <a:cs typeface="Times New Roman" panose="02020603050405020304" pitchFamily="18" charset="0"/>
              </a:rPr>
              <a:t> in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dirty="0">
                <a:effectLst/>
                <a:latin typeface="Calibri" panose="020F0502020204030204" pitchFamily="34" charset="0"/>
                <a:ea typeface="Calibri" panose="020F0502020204030204" pitchFamily="34" charset="0"/>
                <a:cs typeface="Times New Roman" panose="02020603050405020304" pitchFamily="18" charset="0"/>
              </a:rPr>
              <a:t> COVID-19 response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4000" dirty="0">
                <a:effectLst/>
                <a:latin typeface="Calibri" panose="020F0502020204030204" pitchFamily="34" charset="0"/>
                <a:ea typeface="Calibri" panose="020F0502020204030204" pitchFamily="34" charset="0"/>
                <a:cs typeface="Times New Roman" panose="02020603050405020304" pitchFamily="18" charset="0"/>
              </a:rPr>
              <a:t> training in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infection</a:t>
            </a:r>
            <a:r>
              <a:rPr lang="es-ES" sz="4000" dirty="0">
                <a:effectLst/>
                <a:latin typeface="Calibri" panose="020F0502020204030204" pitchFamily="34" charset="0"/>
                <a:ea typeface="Calibri" panose="020F0502020204030204" pitchFamily="34" charset="0"/>
                <a:cs typeface="Times New Roman" panose="02020603050405020304" pitchFamily="18" charset="0"/>
              </a:rPr>
              <a:t> control and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latin typeface="Calibri" panose="020F0502020204030204" pitchFamily="34" charset="0"/>
                <a:ea typeface="Calibri" panose="020F0502020204030204" pitchFamily="34" charset="0"/>
                <a:cs typeface="Times New Roman" panose="02020603050405020304" pitchFamily="18" charset="0"/>
              </a:rPr>
              <a:t>gear</a:t>
            </a:r>
            <a:r>
              <a:rPr lang="es-ES" sz="4000" dirty="0">
                <a:effectLst/>
                <a:latin typeface="Calibri" panose="020F0502020204030204" pitchFamily="34" charset="0"/>
                <a:ea typeface="Calibri" panose="020F0502020204030204" pitchFamily="34" charset="0"/>
                <a:cs typeface="Times New Roman" panose="02020603050405020304" pitchFamily="18" charset="0"/>
              </a:rPr>
              <a:t>.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89396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04BEE3D-CA8F-4397-BB93-476A50A266D8}"/>
              </a:ext>
            </a:extLst>
          </p:cNvPr>
          <p:cNvSpPr>
            <a:spLocks noGrp="1"/>
          </p:cNvSpPr>
          <p:nvPr>
            <p:ph type="sldNum" sz="quarter" idx="12"/>
          </p:nvPr>
        </p:nvSpPr>
        <p:spPr>
          <a:xfrm>
            <a:off x="11048999" y="5216525"/>
            <a:ext cx="1142245" cy="669925"/>
          </a:xfrm>
        </p:spPr>
        <p:txBody>
          <a:bodyPr/>
          <a:lstStyle/>
          <a:p>
            <a:fld id="{D57F1E4F-1CFF-5643-939E-217C01CDF565}" type="slidenum">
              <a:rPr lang="en-US" smtClean="0">
                <a:solidFill>
                  <a:schemeClr val="tx1"/>
                </a:solidFill>
              </a:rPr>
              <a:pPr/>
              <a:t>12</a:t>
            </a:fld>
            <a:endParaRPr lang="en-US" dirty="0">
              <a:solidFill>
                <a:schemeClr val="tx1"/>
              </a:solidFill>
            </a:endParaRPr>
          </a:p>
        </p:txBody>
      </p:sp>
      <p:sp>
        <p:nvSpPr>
          <p:cNvPr id="4" name="CuadroTexto 3">
            <a:extLst>
              <a:ext uri="{FF2B5EF4-FFF2-40B4-BE49-F238E27FC236}">
                <a16:creationId xmlns:a16="http://schemas.microsoft.com/office/drawing/2014/main" id="{CBC739A5-BC15-4900-AED4-930CA40F91CA}"/>
              </a:ext>
            </a:extLst>
          </p:cNvPr>
          <p:cNvSpPr txBox="1"/>
          <p:nvPr/>
        </p:nvSpPr>
        <p:spPr>
          <a:xfrm>
            <a:off x="122237" y="102989"/>
            <a:ext cx="11947525" cy="6924973"/>
          </a:xfrm>
          <a:prstGeom prst="rect">
            <a:avLst/>
          </a:prstGeom>
          <a:noFill/>
        </p:spPr>
        <p:txBody>
          <a:bodyPr wrap="square">
            <a:spAutoFit/>
          </a:bodyPr>
          <a:lstStyle/>
          <a:p>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education</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even</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if</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schools</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are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temporarily</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closed</a:t>
            </a:r>
            <a:r>
              <a:rPr lang="es-ES" sz="36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br>
              <a:rPr lang="es-ES" sz="2000" dirty="0">
                <a:effectLst/>
                <a:latin typeface="Calibri" panose="020F0502020204030204" pitchFamily="34" charset="0"/>
                <a:ea typeface="Calibri" panose="020F0502020204030204" pitchFamily="34" charset="0"/>
                <a:cs typeface="Times New Roman" panose="02020603050405020304" pitchFamily="18" charset="0"/>
              </a:rPr>
            </a:b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sz="2000" dirty="0">
              <a:highlight>
                <a:srgbClr val="800000"/>
              </a:highlight>
              <a:latin typeface="Calibri" panose="020F0502020204030204" pitchFamily="34" charset="0"/>
              <a:ea typeface="Calibri" panose="020F0502020204030204" pitchFamily="34" charset="0"/>
              <a:cs typeface="Times New Roman" panose="02020603050405020304" pitchFamily="18" charset="0"/>
            </a:endParaRPr>
          </a:p>
          <a:p>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Many</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countries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closed</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schools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since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COVID-19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outbreak</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disrupting</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learning</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education</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hundreds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millions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students</a:t>
            </a:r>
            <a:r>
              <a:rPr lang="es-ES" sz="4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s-ES" sz="4400" dirty="0">
              <a:highlight>
                <a:srgbClr val="800000"/>
              </a:highlight>
              <a:latin typeface="Calibri" panose="020F0502020204030204" pitchFamily="34" charset="0"/>
              <a:ea typeface="Calibri" panose="020F0502020204030204" pitchFamily="34" charset="0"/>
              <a:cs typeface="Times New Roman" panose="02020603050405020304" pitchFamily="18" charset="0"/>
            </a:endParaRPr>
          </a:p>
          <a:p>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When</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schools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are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closed</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government</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agencies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should</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step in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provide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clear</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accurate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public</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information</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through</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appropriate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media.</a:t>
            </a:r>
            <a:b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141431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713D556-A2E0-45F7-921C-3D7F74FD2BFB}"/>
              </a:ext>
            </a:extLst>
          </p:cNvPr>
          <p:cNvSpPr>
            <a:spLocks noGrp="1"/>
          </p:cNvSpPr>
          <p:nvPr>
            <p:ph type="sldNum" sz="quarter" idx="12"/>
          </p:nvPr>
        </p:nvSpPr>
        <p:spPr>
          <a:xfrm>
            <a:off x="10591800" y="6016360"/>
            <a:ext cx="1142245" cy="669925"/>
          </a:xfrm>
        </p:spPr>
        <p:txBody>
          <a:bodyPr/>
          <a:lstStyle/>
          <a:p>
            <a:fld id="{D57F1E4F-1CFF-5643-939E-217C01CDF565}" type="slidenum">
              <a:rPr lang="en-US" smtClean="0">
                <a:solidFill>
                  <a:schemeClr val="tx1"/>
                </a:solidFill>
              </a:rPr>
              <a:pPr/>
              <a:t>13</a:t>
            </a:fld>
            <a:endParaRPr lang="en-US" dirty="0">
              <a:solidFill>
                <a:schemeClr val="tx1"/>
              </a:solidFill>
            </a:endParaRPr>
          </a:p>
        </p:txBody>
      </p:sp>
      <p:sp>
        <p:nvSpPr>
          <p:cNvPr id="4" name="CuadroTexto 3">
            <a:extLst>
              <a:ext uri="{FF2B5EF4-FFF2-40B4-BE49-F238E27FC236}">
                <a16:creationId xmlns:a16="http://schemas.microsoft.com/office/drawing/2014/main" id="{EBF4E651-CB38-4BF4-A9BC-99E17B52BACE}"/>
              </a:ext>
            </a:extLst>
          </p:cNvPr>
          <p:cNvSpPr txBox="1"/>
          <p:nvPr/>
        </p:nvSpPr>
        <p:spPr>
          <a:xfrm>
            <a:off x="457955" y="171715"/>
            <a:ext cx="10818890" cy="6006773"/>
          </a:xfrm>
          <a:prstGeom prst="rect">
            <a:avLst/>
          </a:prstGeom>
          <a:noFill/>
        </p:spPr>
        <p:txBody>
          <a:bodyPr wrap="square">
            <a:spAutoFit/>
          </a:bodyPr>
          <a:lstStyle/>
          <a:p>
            <a:pPr algn="ctr">
              <a:lnSpc>
                <a:spcPct val="107000"/>
              </a:lnSpc>
              <a:spcAft>
                <a:spcPts val="800"/>
              </a:spcAft>
            </a:pPr>
            <a:r>
              <a:rPr lang="es-ES" sz="4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4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4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women</a:t>
            </a:r>
            <a:r>
              <a:rPr lang="es-ES" sz="4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4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girls</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Outbreaks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disease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often</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gendered</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impacts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News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reports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public</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analysis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suggest</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that</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COVID-19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is</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disproportionately</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affecting</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women</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in a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number</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4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ways</a:t>
            </a:r>
            <a:r>
              <a:rPr lang="es-ES" sz="4400" dirty="0">
                <a:effectLst/>
                <a:latin typeface="Calibri" panose="020F0502020204030204" pitchFamily="34" charset="0"/>
                <a:ea typeface="Calibri" panose="020F0502020204030204" pitchFamily="34" charset="0"/>
                <a:cs typeface="Times New Roman" panose="02020603050405020304" pitchFamily="18" charset="0"/>
              </a:rPr>
              <a:t>.</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09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591D7D-E385-4DE8-982E-45EDC0C5C293}"/>
              </a:ext>
            </a:extLst>
          </p:cNvPr>
          <p:cNvSpPr>
            <a:spLocks noGrp="1"/>
          </p:cNvSpPr>
          <p:nvPr>
            <p:ph type="title"/>
          </p:nvPr>
        </p:nvSpPr>
        <p:spPr>
          <a:xfrm>
            <a:off x="266698" y="4140614"/>
            <a:ext cx="11830050" cy="2281600"/>
          </a:xfrm>
        </p:spPr>
        <p:txBody>
          <a:bodyPr>
            <a:normAutofit fontScale="90000"/>
          </a:bodyPr>
          <a:lstStyle/>
          <a:p>
            <a:pPr>
              <a:lnSpc>
                <a:spcPct val="107000"/>
              </a:lnSpc>
              <a:spcAft>
                <a:spcPts val="800"/>
              </a:spcAft>
            </a:pPr>
            <a:r>
              <a:rPr lang="es-ES" dirty="0" err="1">
                <a:highlight>
                  <a:srgbClr val="008000"/>
                </a:highlight>
              </a:rPr>
              <a:t>Theorical</a:t>
            </a:r>
            <a:r>
              <a:rPr lang="es-ES" dirty="0">
                <a:highlight>
                  <a:srgbClr val="008000"/>
                </a:highlight>
              </a:rPr>
              <a:t> </a:t>
            </a:r>
            <a:r>
              <a:rPr lang="es-ES" dirty="0" err="1">
                <a:highlight>
                  <a:srgbClr val="008000"/>
                </a:highlight>
              </a:rPr>
              <a:t>Principles</a:t>
            </a:r>
            <a:r>
              <a:rPr lang="es-ES" dirty="0">
                <a:highlight>
                  <a:srgbClr val="008000"/>
                </a:highlight>
              </a:rPr>
              <a:t> </a:t>
            </a:r>
            <a:r>
              <a:rPr lang="es-ES" sz="2000" b="1" dirty="0" err="1">
                <a:highlight>
                  <a:srgbClr val="008000"/>
                </a:highlight>
              </a:rPr>
              <a:t>that</a:t>
            </a:r>
            <a:r>
              <a:rPr lang="es-ES" sz="2000" b="1" dirty="0">
                <a:highlight>
                  <a:srgbClr val="008000"/>
                </a:highlight>
              </a:rPr>
              <a:t> inspire </a:t>
            </a:r>
            <a:r>
              <a:rPr lang="es-ES" sz="2000" b="1" dirty="0" err="1">
                <a:highlight>
                  <a:srgbClr val="008000"/>
                </a:highlight>
              </a:rPr>
              <a:t>it</a:t>
            </a:r>
            <a:r>
              <a:rPr lang="es-ES" cap="none" dirty="0"/>
              <a:t>: </a:t>
            </a:r>
            <a:br>
              <a:rPr lang="es-ES" dirty="0"/>
            </a:br>
            <a:r>
              <a:rPr lang="en-US" sz="2200" dirty="0"/>
              <a:t>Responsibility and solidarity. Comprehensive and integral management  Of migration. Cooperation with third states (origin and transit </a:t>
            </a:r>
            <a:r>
              <a:rPr lang="en-US" sz="2200" dirty="0" err="1"/>
              <a:t>stateS</a:t>
            </a:r>
            <a:r>
              <a:rPr lang="en-US" sz="2200" dirty="0"/>
              <a:t>).</a:t>
            </a:r>
            <a:br>
              <a:rPr lang="es-ES" sz="2700" b="1" kern="1800" cap="none" dirty="0">
                <a:solidFill>
                  <a:srgbClr val="FFFF00"/>
                </a:solidFill>
                <a:latin typeface="Georgia" panose="02040502050405020303" pitchFamily="18" charset="0"/>
                <a:ea typeface="Times New Roman" panose="02020603050405020304" pitchFamily="18" charset="0"/>
                <a:cs typeface="Arial" panose="020B0604020202020204" pitchFamily="34" charset="0"/>
              </a:rPr>
            </a:br>
            <a:br>
              <a:rPr lang="es-ES" sz="2700" b="1" kern="1800" cap="none" dirty="0">
                <a:solidFill>
                  <a:srgbClr val="FFFF00"/>
                </a:solidFill>
                <a:latin typeface="Georgia" panose="02040502050405020303" pitchFamily="18" charset="0"/>
                <a:ea typeface="Times New Roman" panose="02020603050405020304" pitchFamily="18" charset="0"/>
                <a:cs typeface="Arial" panose="020B0604020202020204" pitchFamily="34" charset="0"/>
              </a:rPr>
            </a:br>
            <a:r>
              <a:rPr lang="es-ES" sz="2800" b="1" kern="1800" cap="none" dirty="0">
                <a:highlight>
                  <a:srgbClr val="008000"/>
                </a:highlight>
                <a:latin typeface="Georgia" panose="02040502050405020303" pitchFamily="18" charset="0"/>
                <a:ea typeface="Times New Roman" panose="02020603050405020304" pitchFamily="18" charset="0"/>
                <a:cs typeface="Arial" panose="020B0604020202020204" pitchFamily="34" charset="0"/>
              </a:rPr>
              <a:t>EFFECTIVE PRINCIPLES</a:t>
            </a:r>
            <a:r>
              <a:rPr lang="es-ES" sz="3200" dirty="0">
                <a:highlight>
                  <a:srgbClr val="008000"/>
                </a:highlight>
              </a:rPr>
              <a:t>:</a:t>
            </a:r>
            <a:br>
              <a:rPr lang="es-ES" sz="2800" dirty="0"/>
            </a:br>
            <a:r>
              <a:rPr lang="en-US" sz="2200" b="1" dirty="0">
                <a:solidFill>
                  <a:srgbClr val="FFFF00"/>
                </a:solidFill>
              </a:rPr>
              <a:t>hard border control, outsourcing , utilitarian approach of people (talent as a requirement for entry and authorization) and voluntary character of solidarity measures: flexibility in solidarity</a:t>
            </a:r>
            <a:br>
              <a:rPr lang="es-ES" sz="2700" b="1" kern="1800" cap="none" dirty="0">
                <a:solidFill>
                  <a:srgbClr val="FFFF00"/>
                </a:solidFill>
                <a:latin typeface="Georgia" panose="02040502050405020303" pitchFamily="18" charset="0"/>
                <a:ea typeface="Times New Roman" panose="02020603050405020304" pitchFamily="18" charset="0"/>
                <a:cs typeface="Arial" panose="020B0604020202020204" pitchFamily="34" charset="0"/>
              </a:rPr>
            </a:br>
            <a:br>
              <a:rPr lang="es-ES" sz="2200" b="1" dirty="0">
                <a:effectLst/>
                <a:latin typeface="+mn-lt"/>
                <a:ea typeface="Calibri" panose="020F0502020204030204" pitchFamily="34" charset="0"/>
                <a:cs typeface="Times New Roman" panose="02020603050405020304" pitchFamily="18" charset="0"/>
              </a:rPr>
            </a:br>
            <a:endParaRPr lang="es-ES" sz="2200" b="1" dirty="0">
              <a:latin typeface="+mn-lt"/>
            </a:endParaRPr>
          </a:p>
        </p:txBody>
      </p:sp>
      <p:sp>
        <p:nvSpPr>
          <p:cNvPr id="5" name="CuadroTexto 4">
            <a:extLst>
              <a:ext uri="{FF2B5EF4-FFF2-40B4-BE49-F238E27FC236}">
                <a16:creationId xmlns:a16="http://schemas.microsoft.com/office/drawing/2014/main" id="{D2CA01AD-4BE8-4D75-AF3B-8D8AE5EF3164}"/>
              </a:ext>
            </a:extLst>
          </p:cNvPr>
          <p:cNvSpPr txBox="1"/>
          <p:nvPr/>
        </p:nvSpPr>
        <p:spPr>
          <a:xfrm>
            <a:off x="190500" y="1852207"/>
            <a:ext cx="11198087" cy="707886"/>
          </a:xfrm>
          <a:prstGeom prst="rect">
            <a:avLst/>
          </a:prstGeom>
          <a:noFill/>
        </p:spPr>
        <p:txBody>
          <a:bodyPr wrap="square">
            <a:spAutoFit/>
          </a:bodyPr>
          <a:lstStyle/>
          <a:p>
            <a:pPr algn="ctr"/>
            <a:br>
              <a:rPr lang="es-ES" sz="800" dirty="0">
                <a:solidFill>
                  <a:srgbClr val="002060"/>
                </a:solidFill>
                <a:effectLst/>
                <a:latin typeface="Georgia" panose="02040502050405020303" pitchFamily="18" charset="0"/>
                <a:ea typeface="Times New Roman" panose="02020603050405020304" pitchFamily="18" charset="0"/>
                <a:cs typeface="Arial" panose="020B0604020202020204" pitchFamily="34" charset="0"/>
              </a:rPr>
            </a:br>
            <a:r>
              <a:rPr lang="en-US" sz="3200" b="1" dirty="0">
                <a:solidFill>
                  <a:srgbClr val="FFFF00"/>
                </a:solidFill>
                <a:latin typeface="Arial" panose="020B0604020202020204" pitchFamily="34" charset="0"/>
                <a:ea typeface="Times New Roman" panose="02020603050405020304" pitchFamily="18" charset="0"/>
                <a:cs typeface="Arial" panose="020B0604020202020204" pitchFamily="34" charset="0"/>
              </a:rPr>
              <a:t>N</a:t>
            </a:r>
            <a:r>
              <a:rPr lang="en-US" sz="3200" b="1" dirty="0">
                <a:solidFill>
                  <a:srgbClr val="FFFF00"/>
                </a:solidFill>
                <a:latin typeface="Arial" panose="020B0604020202020204" pitchFamily="34" charset="0"/>
              </a:rPr>
              <a:t>ew Pact on Migration and Asylum of European Union</a:t>
            </a:r>
            <a:endParaRPr lang="es-ES" sz="3200" dirty="0"/>
          </a:p>
        </p:txBody>
      </p:sp>
      <p:sp>
        <p:nvSpPr>
          <p:cNvPr id="6" name="Marcador de número de diapositiva 5">
            <a:extLst>
              <a:ext uri="{FF2B5EF4-FFF2-40B4-BE49-F238E27FC236}">
                <a16:creationId xmlns:a16="http://schemas.microsoft.com/office/drawing/2014/main" id="{F3A4E633-2095-4499-9474-FC2B9033A217}"/>
              </a:ext>
            </a:extLst>
          </p:cNvPr>
          <p:cNvSpPr>
            <a:spLocks noGrp="1"/>
          </p:cNvSpPr>
          <p:nvPr>
            <p:ph type="sldNum" sz="quarter" idx="12"/>
          </p:nvPr>
        </p:nvSpPr>
        <p:spPr/>
        <p:txBody>
          <a:bodyPr/>
          <a:lstStyle/>
          <a:p>
            <a:fld id="{D57F1E4F-1CFF-5643-939E-217C01CDF565}" type="slidenum">
              <a:rPr lang="en-US" smtClean="0">
                <a:solidFill>
                  <a:schemeClr val="tx1"/>
                </a:solidFill>
              </a:rPr>
              <a:pPr/>
              <a:t>14</a:t>
            </a:fld>
            <a:endParaRPr lang="en-US" dirty="0">
              <a:solidFill>
                <a:schemeClr val="tx1"/>
              </a:solidFill>
            </a:endParaRPr>
          </a:p>
        </p:txBody>
      </p:sp>
      <p:sp>
        <p:nvSpPr>
          <p:cNvPr id="9" name="CuadroTexto 8">
            <a:extLst>
              <a:ext uri="{FF2B5EF4-FFF2-40B4-BE49-F238E27FC236}">
                <a16:creationId xmlns:a16="http://schemas.microsoft.com/office/drawing/2014/main" id="{60BDC77D-9FBB-4939-866F-29EC1C7FE6DE}"/>
              </a:ext>
            </a:extLst>
          </p:cNvPr>
          <p:cNvSpPr txBox="1"/>
          <p:nvPr/>
        </p:nvSpPr>
        <p:spPr>
          <a:xfrm>
            <a:off x="266698" y="56158"/>
            <a:ext cx="11658601" cy="1508105"/>
          </a:xfrm>
          <a:prstGeom prst="rect">
            <a:avLst/>
          </a:prstGeom>
          <a:noFill/>
        </p:spPr>
        <p:txBody>
          <a:bodyPr wrap="square">
            <a:spAutoFit/>
          </a:bodyPr>
          <a:lstStyle/>
          <a:p>
            <a:r>
              <a:rPr lang="es-ES" sz="2300" b="1" dirty="0">
                <a:highlight>
                  <a:srgbClr val="800000"/>
                </a:highlight>
                <a:ea typeface="Calibri" panose="020F0502020204030204" pitchFamily="34" charset="0"/>
                <a:cs typeface="Times New Roman" panose="02020603050405020304" pitchFamily="18" charset="0"/>
              </a:rPr>
              <a:t>In </a:t>
            </a:r>
            <a:r>
              <a:rPr lang="es-ES" sz="2300" b="1" dirty="0" err="1">
                <a:highlight>
                  <a:srgbClr val="800000"/>
                </a:highlight>
                <a:ea typeface="Calibri" panose="020F0502020204030204" pitchFamily="34" charset="0"/>
                <a:cs typeface="Times New Roman" panose="02020603050405020304" pitchFamily="18" charset="0"/>
              </a:rPr>
              <a:t>this</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pandemic</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context</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the</a:t>
            </a:r>
            <a:r>
              <a:rPr lang="es-ES" sz="2300" b="1" dirty="0">
                <a:highlight>
                  <a:srgbClr val="800000"/>
                </a:highlight>
                <a:ea typeface="Calibri" panose="020F0502020204030204" pitchFamily="34" charset="0"/>
                <a:cs typeface="Times New Roman" panose="02020603050405020304" pitchFamily="18" charset="0"/>
              </a:rPr>
              <a:t> EU has </a:t>
            </a:r>
            <a:r>
              <a:rPr lang="es-ES" sz="2300" b="1" dirty="0" err="1">
                <a:highlight>
                  <a:srgbClr val="800000"/>
                </a:highlight>
                <a:ea typeface="Calibri" panose="020F0502020204030204" pitchFamily="34" charset="0"/>
                <a:cs typeface="Times New Roman" panose="02020603050405020304" pitchFamily="18" charset="0"/>
              </a:rPr>
              <a:t>presented</a:t>
            </a:r>
            <a:r>
              <a:rPr lang="es-ES" sz="2300" b="1" dirty="0">
                <a:highlight>
                  <a:srgbClr val="800000"/>
                </a:highlight>
                <a:ea typeface="Calibri" panose="020F0502020204030204" pitchFamily="34" charset="0"/>
                <a:cs typeface="Times New Roman" panose="02020603050405020304" pitchFamily="18" charset="0"/>
              </a:rPr>
              <a:t> </a:t>
            </a:r>
            <a:r>
              <a:rPr lang="en-US" sz="2300" b="1" dirty="0">
                <a:highlight>
                  <a:srgbClr val="800000"/>
                </a:highlight>
                <a:ea typeface="Calibri" panose="020F0502020204030204" pitchFamily="34" charset="0"/>
                <a:cs typeface="Times New Roman" panose="02020603050405020304" pitchFamily="18" charset="0"/>
              </a:rPr>
              <a:t>the future regulatory framework for freedom of movement and other rights in the European area, according to the new European pact on migration and asylum, p</a:t>
            </a:r>
            <a:r>
              <a:rPr lang="en-US" sz="2300" b="1" dirty="0">
                <a:highlight>
                  <a:srgbClr val="800000"/>
                </a:highlight>
              </a:rPr>
              <a:t>resented by the EU Commission on September 2020, and adopted by the Council of the EU on December 2020.</a:t>
            </a:r>
            <a:endParaRPr lang="es-ES" sz="2300" b="1" dirty="0">
              <a:highlight>
                <a:srgbClr val="800000"/>
              </a:highlight>
            </a:endParaRPr>
          </a:p>
        </p:txBody>
      </p:sp>
    </p:spTree>
    <p:extLst>
      <p:ext uri="{BB962C8B-B14F-4D97-AF65-F5344CB8AC3E}">
        <p14:creationId xmlns:p14="http://schemas.microsoft.com/office/powerpoint/2010/main" val="3777786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7C754-9D7B-4695-B6B3-CCDADE81E3C8}"/>
              </a:ext>
            </a:extLst>
          </p:cNvPr>
          <p:cNvSpPr>
            <a:spLocks noGrp="1"/>
          </p:cNvSpPr>
          <p:nvPr>
            <p:ph type="title"/>
          </p:nvPr>
        </p:nvSpPr>
        <p:spPr>
          <a:xfrm>
            <a:off x="295275" y="2543848"/>
            <a:ext cx="11319163" cy="1507067"/>
          </a:xfrm>
        </p:spPr>
        <p:txBody>
          <a:bodyPr>
            <a:normAutofit fontScale="90000"/>
          </a:bodyPr>
          <a:lstStyle/>
          <a:p>
            <a:r>
              <a:rPr lang="es-ES" dirty="0"/>
              <a:t>-</a:t>
            </a:r>
            <a:r>
              <a:rPr lang="es-ES" dirty="0">
                <a:highlight>
                  <a:srgbClr val="000080"/>
                </a:highlight>
              </a:rPr>
              <a:t> </a:t>
            </a:r>
            <a:r>
              <a:rPr lang="es-ES" dirty="0" err="1">
                <a:highlight>
                  <a:srgbClr val="000080"/>
                </a:highlight>
              </a:rPr>
              <a:t>The</a:t>
            </a:r>
            <a:r>
              <a:rPr lang="es-ES" dirty="0">
                <a:highlight>
                  <a:srgbClr val="000080"/>
                </a:highlight>
              </a:rPr>
              <a:t> new </a:t>
            </a:r>
            <a:r>
              <a:rPr lang="es-ES" dirty="0" err="1">
                <a:highlight>
                  <a:srgbClr val="000080"/>
                </a:highlight>
              </a:rPr>
              <a:t>pact</a:t>
            </a:r>
            <a:r>
              <a:rPr lang="es-ES" dirty="0">
                <a:highlight>
                  <a:srgbClr val="000080"/>
                </a:highlight>
              </a:rPr>
              <a:t> </a:t>
            </a:r>
            <a:r>
              <a:rPr lang="es-ES" dirty="0" err="1">
                <a:highlight>
                  <a:srgbClr val="000080"/>
                </a:highlight>
              </a:rPr>
              <a:t>is</a:t>
            </a:r>
            <a:r>
              <a:rPr lang="es-ES" dirty="0">
                <a:highlight>
                  <a:srgbClr val="000080"/>
                </a:highlight>
              </a:rPr>
              <a:t> </a:t>
            </a:r>
            <a:r>
              <a:rPr lang="es-ES" dirty="0" err="1">
                <a:highlight>
                  <a:srgbClr val="000080"/>
                </a:highlight>
              </a:rPr>
              <a:t>linked</a:t>
            </a:r>
            <a:r>
              <a:rPr lang="es-ES" dirty="0">
                <a:highlight>
                  <a:srgbClr val="000080"/>
                </a:highlight>
              </a:rPr>
              <a:t> </a:t>
            </a:r>
            <a:r>
              <a:rPr lang="es-ES" dirty="0" err="1">
                <a:highlight>
                  <a:srgbClr val="000080"/>
                </a:highlight>
              </a:rPr>
              <a:t>to</a:t>
            </a:r>
            <a:r>
              <a:rPr lang="es-ES" dirty="0">
                <a:highlight>
                  <a:srgbClr val="000080"/>
                </a:highlight>
              </a:rPr>
              <a:t>: </a:t>
            </a:r>
            <a:br>
              <a:rPr lang="es-ES" dirty="0">
                <a:highlight>
                  <a:srgbClr val="000080"/>
                </a:highlight>
              </a:rPr>
            </a:br>
            <a:br>
              <a:rPr lang="es-ES" dirty="0">
                <a:highlight>
                  <a:srgbClr val="000080"/>
                </a:highlight>
              </a:rPr>
            </a:br>
            <a:r>
              <a:rPr lang="es-ES" dirty="0" err="1">
                <a:highlight>
                  <a:srgbClr val="000080"/>
                </a:highlight>
              </a:rPr>
              <a:t>the</a:t>
            </a:r>
            <a:r>
              <a:rPr lang="es-ES" dirty="0">
                <a:highlight>
                  <a:srgbClr val="000080"/>
                </a:highlight>
              </a:rPr>
              <a:t> </a:t>
            </a:r>
            <a:r>
              <a:rPr lang="en-US" dirty="0">
                <a:highlight>
                  <a:srgbClr val="000080"/>
                </a:highlight>
              </a:rPr>
              <a:t>Conference on the future of Europe (2021)</a:t>
            </a:r>
            <a:br>
              <a:rPr lang="es-ES" sz="1800" dirty="0">
                <a:highlight>
                  <a:srgbClr val="008000"/>
                </a:highlight>
              </a:rPr>
            </a:br>
            <a:r>
              <a:rPr lang="en-US" sz="2700" b="1" i="0" dirty="0">
                <a:solidFill>
                  <a:srgbClr val="FFFF00"/>
                </a:solidFill>
                <a:effectLst/>
                <a:latin typeface="+mn-lt"/>
              </a:rPr>
              <a:t>The Conference on the Future of Europe is a proposal of the European Commission and the European Parliament, announced in the end of 2019, with the aim of looking at the medium to long term future of the EU and what reforms should be made to its policies and institutions. THIS PROPOSAL IS HIGHLY CONDITIONED BY THE ELECTORAL USE AND POLICY OF MIGRATION</a:t>
            </a:r>
            <a:br>
              <a:rPr lang="es-ES" sz="2000" dirty="0">
                <a:latin typeface="+mn-lt"/>
              </a:rPr>
            </a:br>
            <a:br>
              <a:rPr lang="es-ES" sz="2000" dirty="0">
                <a:latin typeface="+mn-lt"/>
              </a:rPr>
            </a:br>
            <a:r>
              <a:rPr lang="es-ES" dirty="0"/>
              <a:t>-</a:t>
            </a:r>
            <a:r>
              <a:rPr lang="en-US" sz="2400" b="1" dirty="0">
                <a:effectLst/>
                <a:highlight>
                  <a:srgbClr val="000080"/>
                </a:highlight>
                <a:latin typeface="Arial" panose="020B0604020202020204" pitchFamily="34" charset="0"/>
                <a:ea typeface="Calibri" panose="020F0502020204030204" pitchFamily="34" charset="0"/>
                <a:cs typeface="Arial" panose="020B0604020202020204" pitchFamily="34" charset="0"/>
              </a:rPr>
              <a:t> </a:t>
            </a:r>
            <a:r>
              <a:rPr lang="en-US" sz="3100" b="1" dirty="0">
                <a:effectLst/>
                <a:highlight>
                  <a:srgbClr val="000080"/>
                </a:highlight>
                <a:latin typeface="+mn-lt"/>
                <a:ea typeface="Calibri" panose="020F0502020204030204" pitchFamily="34" charset="0"/>
                <a:cs typeface="Arial" panose="020B0604020202020204" pitchFamily="34" charset="0"/>
              </a:rPr>
              <a:t>the Pact OF MIGRATION OF United Nations ()</a:t>
            </a:r>
            <a:r>
              <a:rPr lang="es-ES" sz="3100" b="0" i="0" dirty="0">
                <a:effectLst/>
                <a:latin typeface="+mn-lt"/>
              </a:rPr>
              <a:t> </a:t>
            </a:r>
            <a:r>
              <a:rPr lang="es-ES" sz="3100" b="1" i="0" dirty="0">
                <a:effectLst/>
                <a:latin typeface="+mn-lt"/>
              </a:rPr>
              <a:t>Global Compact </a:t>
            </a:r>
            <a:r>
              <a:rPr lang="es-ES" sz="3100" b="1" i="0" dirty="0" err="1">
                <a:effectLst/>
                <a:latin typeface="+mn-lt"/>
              </a:rPr>
              <a:t>for</a:t>
            </a:r>
            <a:r>
              <a:rPr lang="es-ES" sz="3100" b="1" i="0" dirty="0">
                <a:effectLst/>
                <a:latin typeface="+mn-lt"/>
              </a:rPr>
              <a:t> </a:t>
            </a:r>
            <a:r>
              <a:rPr lang="es-ES" sz="3100" b="1" i="0" dirty="0" err="1">
                <a:effectLst/>
                <a:latin typeface="+mn-lt"/>
              </a:rPr>
              <a:t>Migration</a:t>
            </a:r>
            <a:r>
              <a:rPr lang="en-US" sz="3100" b="1" dirty="0">
                <a:effectLst/>
                <a:highlight>
                  <a:srgbClr val="000080"/>
                </a:highlight>
                <a:latin typeface="+mn-lt"/>
                <a:ea typeface="Calibri" panose="020F0502020204030204" pitchFamily="34" charset="0"/>
                <a:cs typeface="Arial" panose="020B0604020202020204" pitchFamily="34" charset="0"/>
              </a:rPr>
              <a:t>, APPROVED </a:t>
            </a:r>
            <a:r>
              <a:rPr lang="en-US" sz="3100" b="1" dirty="0">
                <a:effectLst/>
                <a:latin typeface="+mn-lt"/>
                <a:ea typeface="Calibri" panose="020F0502020204030204" pitchFamily="34" charset="0"/>
                <a:cs typeface="Arial" panose="020B0604020202020204" pitchFamily="34" charset="0"/>
              </a:rPr>
              <a:t> </a:t>
            </a:r>
            <a:r>
              <a:rPr lang="en-U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BY </a:t>
            </a:r>
            <a:r>
              <a:rPr lang="en-US" sz="22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GEneral</a:t>
            </a:r>
            <a:r>
              <a:rPr lang="en-U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Assembly in December 2018 AND BASED ON THE DIGNITY OF THE PERSON (IN THE SAME SENSE AS ARTICLE 1 OF THE GERMAN GRUNDGESETZ).</a:t>
            </a:r>
            <a:br>
              <a:rPr lang="en-U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br>
            <a:r>
              <a:rPr lang="es-E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t</a:t>
            </a:r>
            <a:r>
              <a:rPr lang="en-US" sz="22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hree</a:t>
            </a:r>
            <a:r>
              <a:rPr lang="en-U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of the five states that voted against were members of the EUROPEAN UNION, as well as five of the 12 countries that abstained (Austria, Hungary, Poland, Estonia, Bulgaria, Republic Czech).</a:t>
            </a:r>
            <a:br>
              <a:rPr lang="es-ES" sz="2200" dirty="0">
                <a:effectLst/>
                <a:latin typeface="Grotesque" panose="020B0504020202020204" pitchFamily="34" charset="0"/>
                <a:ea typeface="Calibri" panose="020F0502020204030204" pitchFamily="34" charset="0"/>
                <a:cs typeface="Times New Roman" panose="02020603050405020304" pitchFamily="18" charset="0"/>
              </a:rPr>
            </a:br>
            <a:br>
              <a:rPr lang="es-ES" dirty="0"/>
            </a:br>
            <a:br>
              <a:rPr lang="es-ES" dirty="0"/>
            </a:br>
            <a:r>
              <a:rPr lang="es-ES" dirty="0"/>
              <a:t>-</a:t>
            </a:r>
          </a:p>
        </p:txBody>
      </p:sp>
      <p:sp>
        <p:nvSpPr>
          <p:cNvPr id="3" name="Marcador de número de diapositiva 2">
            <a:extLst>
              <a:ext uri="{FF2B5EF4-FFF2-40B4-BE49-F238E27FC236}">
                <a16:creationId xmlns:a16="http://schemas.microsoft.com/office/drawing/2014/main" id="{EFD98BFE-CBC3-4C1A-B628-A72EEDC0B002}"/>
              </a:ext>
            </a:extLst>
          </p:cNvPr>
          <p:cNvSpPr>
            <a:spLocks noGrp="1"/>
          </p:cNvSpPr>
          <p:nvPr>
            <p:ph type="sldNum" sz="quarter" idx="12"/>
          </p:nvPr>
        </p:nvSpPr>
        <p:spPr>
          <a:xfrm>
            <a:off x="10363200" y="6045200"/>
            <a:ext cx="1142245" cy="669925"/>
          </a:xfrm>
        </p:spPr>
        <p:txBody>
          <a:bodyPr/>
          <a:lstStyle/>
          <a:p>
            <a:fld id="{D57F1E4F-1CFF-5643-939E-217C01CDF565}" type="slidenum">
              <a:rPr lang="en-US" smtClean="0">
                <a:solidFill>
                  <a:schemeClr val="tx1"/>
                </a:solidFill>
              </a:rPr>
              <a:pPr/>
              <a:t>15</a:t>
            </a:fld>
            <a:endParaRPr lang="en-US" dirty="0">
              <a:solidFill>
                <a:schemeClr val="tx1"/>
              </a:solidFill>
            </a:endParaRPr>
          </a:p>
        </p:txBody>
      </p:sp>
    </p:spTree>
    <p:extLst>
      <p:ext uri="{BB962C8B-B14F-4D97-AF65-F5344CB8AC3E}">
        <p14:creationId xmlns:p14="http://schemas.microsoft.com/office/powerpoint/2010/main" val="284626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85B980EC-79CB-43D0-B5F2-EC96704C2558}"/>
              </a:ext>
            </a:extLst>
          </p:cNvPr>
          <p:cNvSpPr>
            <a:spLocks noGrp="1"/>
          </p:cNvSpPr>
          <p:nvPr>
            <p:ph type="sldNum" sz="quarter" idx="12"/>
          </p:nvPr>
        </p:nvSpPr>
        <p:spPr>
          <a:xfrm>
            <a:off x="10591799" y="6111875"/>
            <a:ext cx="1142245" cy="669925"/>
          </a:xfrm>
        </p:spPr>
        <p:txBody>
          <a:bodyPr/>
          <a:lstStyle/>
          <a:p>
            <a:fld id="{D57F1E4F-1CFF-5643-939E-217C01CDF565}" type="slidenum">
              <a:rPr lang="en-US" smtClean="0">
                <a:solidFill>
                  <a:schemeClr val="tx1"/>
                </a:solidFill>
              </a:rPr>
              <a:pPr/>
              <a:t>16</a:t>
            </a:fld>
            <a:endParaRPr lang="en-US" dirty="0">
              <a:solidFill>
                <a:schemeClr val="tx1"/>
              </a:solidFill>
            </a:endParaRPr>
          </a:p>
        </p:txBody>
      </p:sp>
      <p:sp>
        <p:nvSpPr>
          <p:cNvPr id="7" name="CuadroTexto 6">
            <a:extLst>
              <a:ext uri="{FF2B5EF4-FFF2-40B4-BE49-F238E27FC236}">
                <a16:creationId xmlns:a16="http://schemas.microsoft.com/office/drawing/2014/main" id="{FED23EA6-4E41-4E92-BCD2-6BEC23983367}"/>
              </a:ext>
            </a:extLst>
          </p:cNvPr>
          <p:cNvSpPr txBox="1"/>
          <p:nvPr/>
        </p:nvSpPr>
        <p:spPr>
          <a:xfrm>
            <a:off x="0" y="211305"/>
            <a:ext cx="11839575" cy="5881482"/>
          </a:xfrm>
          <a:prstGeom prst="rect">
            <a:avLst/>
          </a:prstGeom>
          <a:noFill/>
        </p:spPr>
        <p:txBody>
          <a:bodyPr wrap="square">
            <a:spAutoFit/>
          </a:bodyPr>
          <a:lstStyle/>
          <a:p>
            <a:pPr algn="just">
              <a:lnSpc>
                <a:spcPct val="107000"/>
              </a:lnSpc>
              <a:spcAft>
                <a:spcPts val="800"/>
              </a:spcAft>
            </a:pPr>
            <a:r>
              <a:rPr lang="es-ES" sz="1800" b="1" kern="1800" dirty="0">
                <a:effectLst/>
                <a:latin typeface="Georgia" panose="02040502050405020303" pitchFamily="18" charset="0"/>
                <a:ea typeface="Times New Roman" panose="02020603050405020304" pitchFamily="18" charset="0"/>
                <a:cs typeface="Arial" panose="020B0604020202020204" pitchFamily="34" charset="0"/>
              </a:rPr>
              <a:t> </a:t>
            </a:r>
            <a:endParaRPr lang="es-ES" sz="3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en-US" sz="3600" b="1" kern="1800" dirty="0">
                <a:effectLst/>
                <a:latin typeface="+mj-lt"/>
                <a:ea typeface="Times New Roman" panose="02020603050405020304" pitchFamily="18" charset="0"/>
                <a:cs typeface="Arial" panose="020B0604020202020204" pitchFamily="34" charset="0"/>
              </a:rPr>
              <a:t>The new Pact on Immigration and Asylum of the European Union will replace the </a:t>
            </a:r>
            <a:r>
              <a:rPr lang="en-US" sz="3600" b="1" kern="1800" dirty="0">
                <a:effectLst/>
                <a:highlight>
                  <a:srgbClr val="000080"/>
                </a:highlight>
                <a:latin typeface="+mj-lt"/>
                <a:ea typeface="Times New Roman" panose="02020603050405020304" pitchFamily="18" charset="0"/>
                <a:cs typeface="Arial" panose="020B0604020202020204" pitchFamily="34" charset="0"/>
              </a:rPr>
              <a:t>current Pact on Immigration and Asylum of 2008</a:t>
            </a:r>
            <a:r>
              <a:rPr lang="en-US" sz="3600" b="1" kern="1800" dirty="0">
                <a:effectLst/>
                <a:latin typeface="+mj-lt"/>
                <a:ea typeface="Times New Roman" panose="02020603050405020304" pitchFamily="18" charset="0"/>
                <a:cs typeface="Arial" panose="020B0604020202020204" pitchFamily="34" charset="0"/>
              </a:rPr>
              <a:t>, communicated on June 24, 2008 by the Commission and adopted by the Council of the EU on September 24, 2008</a:t>
            </a:r>
            <a:r>
              <a:rPr lang="es-ES" sz="3600" b="1" kern="1800" dirty="0">
                <a:effectLst/>
                <a:latin typeface="+mj-lt"/>
                <a:ea typeface="Times New Roman" panose="02020603050405020304" pitchFamily="18" charset="0"/>
                <a:cs typeface="Arial" panose="020B0604020202020204" pitchFamily="34" charset="0"/>
              </a:rPr>
              <a:t>.</a:t>
            </a:r>
          </a:p>
          <a:p>
            <a:pPr marL="457200" indent="-457200" algn="just">
              <a:lnSpc>
                <a:spcPct val="107000"/>
              </a:lnSpc>
              <a:spcAft>
                <a:spcPts val="800"/>
              </a:spcAft>
              <a:buFont typeface="Arial" panose="020B0604020202020204" pitchFamily="34" charset="0"/>
              <a:buChar char="•"/>
            </a:pPr>
            <a:r>
              <a:rPr lang="en-US" sz="3600" b="1" kern="1800" dirty="0">
                <a:latin typeface="+mj-lt"/>
                <a:ea typeface="Calibri" panose="020F0502020204030204" pitchFamily="34" charset="0"/>
                <a:cs typeface="Arial" panose="020B0604020202020204" pitchFamily="34" charset="0"/>
              </a:rPr>
              <a:t>It was approved in accordance with “a </a:t>
            </a:r>
            <a:r>
              <a:rPr lang="en-US" sz="3600" b="1" kern="1800" dirty="0">
                <a:highlight>
                  <a:srgbClr val="000080"/>
                </a:highlight>
                <a:latin typeface="+mj-lt"/>
                <a:ea typeface="Calibri" panose="020F0502020204030204" pitchFamily="34" charset="0"/>
                <a:cs typeface="Arial" panose="020B0604020202020204" pitchFamily="34" charset="0"/>
              </a:rPr>
              <a:t>spirit of solidarity and mutual responsibility</a:t>
            </a:r>
            <a:r>
              <a:rPr lang="en-US" sz="3600" b="1" kern="1800" dirty="0">
                <a:latin typeface="+mj-lt"/>
                <a:ea typeface="Calibri" panose="020F0502020204030204" pitchFamily="34" charset="0"/>
                <a:cs typeface="Arial" panose="020B0604020202020204" pitchFamily="34" charset="0"/>
              </a:rPr>
              <a:t> between the Member States and of cooperation with other countries outside the EU”. </a:t>
            </a:r>
          </a:p>
        </p:txBody>
      </p:sp>
    </p:spTree>
    <p:extLst>
      <p:ext uri="{BB962C8B-B14F-4D97-AF65-F5344CB8AC3E}">
        <p14:creationId xmlns:p14="http://schemas.microsoft.com/office/powerpoint/2010/main" val="1069219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DCD7B-1F2E-4875-8EF9-6904153A2434}"/>
              </a:ext>
            </a:extLst>
          </p:cNvPr>
          <p:cNvSpPr>
            <a:spLocks noGrp="1"/>
          </p:cNvSpPr>
          <p:nvPr>
            <p:ph type="title"/>
          </p:nvPr>
        </p:nvSpPr>
        <p:spPr>
          <a:xfrm>
            <a:off x="166741" y="-418296"/>
            <a:ext cx="11206892" cy="1507067"/>
          </a:xfrm>
        </p:spPr>
        <p:txBody>
          <a:bodyPr/>
          <a:lstStyle/>
          <a:p>
            <a:pPr algn="ctr"/>
            <a:r>
              <a:rPr lang="en-US" b="1" dirty="0">
                <a:solidFill>
                  <a:srgbClr val="FFFF00"/>
                </a:solidFill>
              </a:rPr>
              <a:t>Achievements since the CURRENT pact of 2008</a:t>
            </a:r>
            <a:endParaRPr lang="es-ES" b="1" dirty="0">
              <a:solidFill>
                <a:srgbClr val="FFFF00"/>
              </a:solidFill>
            </a:endParaRPr>
          </a:p>
        </p:txBody>
      </p:sp>
      <p:sp>
        <p:nvSpPr>
          <p:cNvPr id="3" name="Marcador de número de diapositiva 2">
            <a:extLst>
              <a:ext uri="{FF2B5EF4-FFF2-40B4-BE49-F238E27FC236}">
                <a16:creationId xmlns:a16="http://schemas.microsoft.com/office/drawing/2014/main" id="{27CF5821-184B-4DFA-96A9-746CD44C11EB}"/>
              </a:ext>
            </a:extLst>
          </p:cNvPr>
          <p:cNvSpPr>
            <a:spLocks noGrp="1"/>
          </p:cNvSpPr>
          <p:nvPr>
            <p:ph type="sldNum" sz="quarter" idx="12"/>
          </p:nvPr>
        </p:nvSpPr>
        <p:spPr>
          <a:xfrm>
            <a:off x="10868025" y="6064250"/>
            <a:ext cx="1142245" cy="669925"/>
          </a:xfrm>
        </p:spPr>
        <p:txBody>
          <a:bodyPr/>
          <a:lstStyle/>
          <a:p>
            <a:fld id="{D57F1E4F-1CFF-5643-939E-217C01CDF565}" type="slidenum">
              <a:rPr lang="en-US" smtClean="0">
                <a:solidFill>
                  <a:schemeClr val="tx1"/>
                </a:solidFill>
              </a:rPr>
              <a:pPr/>
              <a:t>17</a:t>
            </a:fld>
            <a:endParaRPr lang="en-US" dirty="0">
              <a:solidFill>
                <a:schemeClr val="tx1"/>
              </a:solidFill>
            </a:endParaRPr>
          </a:p>
        </p:txBody>
      </p:sp>
      <p:sp>
        <p:nvSpPr>
          <p:cNvPr id="5" name="CuadroTexto 4">
            <a:extLst>
              <a:ext uri="{FF2B5EF4-FFF2-40B4-BE49-F238E27FC236}">
                <a16:creationId xmlns:a16="http://schemas.microsoft.com/office/drawing/2014/main" id="{4BBCBB94-5D64-4E7C-BDF2-3C3F2D5CDF33}"/>
              </a:ext>
            </a:extLst>
          </p:cNvPr>
          <p:cNvSpPr txBox="1"/>
          <p:nvPr/>
        </p:nvSpPr>
        <p:spPr>
          <a:xfrm>
            <a:off x="0" y="678137"/>
            <a:ext cx="11874947" cy="6555641"/>
          </a:xfrm>
          <a:prstGeom prst="rect">
            <a:avLst/>
          </a:prstGeom>
          <a:noFill/>
        </p:spPr>
        <p:txBody>
          <a:bodyPr wrap="square">
            <a:spAutoFit/>
          </a:bodyPr>
          <a:lstStyle/>
          <a:p>
            <a:pPr marL="342900" indent="-342900">
              <a:buFont typeface="Arial" panose="020B0604020202020204" pitchFamily="34" charset="0"/>
              <a:buChar char="•"/>
            </a:pPr>
            <a:r>
              <a:rPr lang="en-US" sz="2400" b="1" i="0" dirty="0">
                <a:solidFill>
                  <a:schemeClr val="tx1">
                    <a:lumMod val="95000"/>
                  </a:schemeClr>
                </a:solidFill>
                <a:effectLst/>
                <a:highlight>
                  <a:srgbClr val="000080"/>
                </a:highlight>
              </a:rPr>
              <a:t>DIRECTIVE 2008/115/EC </a:t>
            </a:r>
            <a:r>
              <a:rPr lang="en-US" sz="2400" b="1" i="0" dirty="0">
                <a:solidFill>
                  <a:schemeClr val="tx1">
                    <a:lumMod val="95000"/>
                  </a:schemeClr>
                </a:solidFill>
                <a:effectLst/>
              </a:rPr>
              <a:t>OF THE EUROPEAN PARLIAMENT AND OF THE COUNCIL</a:t>
            </a:r>
          </a:p>
          <a:p>
            <a:pPr marL="342900" indent="-342900">
              <a:buFont typeface="Arial" panose="020B0604020202020204" pitchFamily="34" charset="0"/>
              <a:buChar char="•"/>
            </a:pPr>
            <a:r>
              <a:rPr lang="en-US" sz="2400" b="1" i="0" dirty="0">
                <a:solidFill>
                  <a:schemeClr val="tx1">
                    <a:lumMod val="95000"/>
                  </a:schemeClr>
                </a:solidFill>
                <a:effectLst/>
              </a:rPr>
              <a:t>of 16 December 2008,</a:t>
            </a:r>
            <a:r>
              <a:rPr lang="en-US" sz="2400" b="1" dirty="0">
                <a:solidFill>
                  <a:schemeClr val="tx1">
                    <a:lumMod val="95000"/>
                  </a:schemeClr>
                </a:solidFill>
              </a:rPr>
              <a:t> </a:t>
            </a:r>
            <a:r>
              <a:rPr lang="en-US" sz="2400" b="1" i="0" dirty="0">
                <a:solidFill>
                  <a:schemeClr val="tx1">
                    <a:lumMod val="95000"/>
                  </a:schemeClr>
                </a:solidFill>
                <a:effectLst/>
              </a:rPr>
              <a:t>on common standards and procedures in Member States for returning illegally staying third-country nationals</a:t>
            </a:r>
          </a:p>
          <a:p>
            <a:pPr marL="342900" indent="-342900">
              <a:buFont typeface="Arial" panose="020B0604020202020204" pitchFamily="34" charset="0"/>
              <a:buChar char="•"/>
            </a:pPr>
            <a:endParaRPr lang="es-ES" sz="2400" b="0" i="0" u="sng" dirty="0">
              <a:solidFill>
                <a:schemeClr val="tx1">
                  <a:lumMod val="95000"/>
                </a:schemeClr>
              </a:solidFill>
              <a:effectLst/>
              <a:hlinkClick r:id="rId2">
                <a:extLst>
                  <a:ext uri="{A12FA001-AC4F-418D-AE19-62706E023703}">
                    <ahyp:hlinkClr xmlns:ahyp="http://schemas.microsoft.com/office/drawing/2018/hyperlinkcolor" val="tx"/>
                  </a:ext>
                </a:extLst>
              </a:hlinkClick>
            </a:endParaRPr>
          </a:p>
          <a:p>
            <a:pPr marL="342900" indent="-342900" algn="just">
              <a:buFont typeface="Arial" panose="020B0604020202020204" pitchFamily="34" charset="0"/>
              <a:buChar char="•"/>
            </a:pPr>
            <a:r>
              <a:rPr lang="en-US" sz="2400" b="1" i="0" dirty="0">
                <a:solidFill>
                  <a:schemeClr val="tx1">
                    <a:lumMod val="95000"/>
                  </a:schemeClr>
                </a:solidFill>
                <a:effectLst/>
                <a:highlight>
                  <a:srgbClr val="000080"/>
                </a:highlight>
                <a:latin typeface="+mj-lt"/>
              </a:rPr>
              <a:t>DIRECTIVE 2009/50/EC</a:t>
            </a:r>
            <a:r>
              <a:rPr lang="en-US" sz="2400" b="1" i="0" dirty="0">
                <a:solidFill>
                  <a:schemeClr val="tx1">
                    <a:lumMod val="95000"/>
                  </a:schemeClr>
                </a:solidFill>
                <a:effectLst/>
                <a:latin typeface="+mj-lt"/>
              </a:rPr>
              <a:t>,</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of 25 May 2009,</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on the conditions of entry and residence of third-country nationals for the purposes of highly qualified employment</a:t>
            </a:r>
          </a:p>
          <a:p>
            <a:pPr marL="342900" indent="-342900">
              <a:buFont typeface="Arial" panose="020B0604020202020204" pitchFamily="34" charset="0"/>
              <a:buChar char="•"/>
            </a:pPr>
            <a:endParaRPr lang="es-ES" sz="2400" b="0" i="0" u="sng" dirty="0">
              <a:solidFill>
                <a:schemeClr val="tx1">
                  <a:lumMod val="95000"/>
                </a:schemeClr>
              </a:solidFill>
              <a:effectLst/>
              <a:latin typeface="+mj-lt"/>
            </a:endParaRPr>
          </a:p>
          <a:p>
            <a:pPr marL="342900" indent="-342900" algn="just">
              <a:buFont typeface="Arial" panose="020B0604020202020204" pitchFamily="34" charset="0"/>
              <a:buChar char="•"/>
            </a:pPr>
            <a:r>
              <a:rPr lang="en-US" sz="2400" b="1" i="0" dirty="0">
                <a:solidFill>
                  <a:schemeClr val="tx1">
                    <a:lumMod val="95000"/>
                  </a:schemeClr>
                </a:solidFill>
                <a:effectLst/>
                <a:highlight>
                  <a:srgbClr val="000080"/>
                </a:highlight>
                <a:latin typeface="+mj-lt"/>
              </a:rPr>
              <a:t>DIRECTIVE 2011/98/EU </a:t>
            </a:r>
            <a:r>
              <a:rPr lang="en-US" sz="2400" b="1" i="0" dirty="0">
                <a:solidFill>
                  <a:schemeClr val="tx1">
                    <a:lumMod val="95000"/>
                  </a:schemeClr>
                </a:solidFill>
                <a:effectLst/>
                <a:latin typeface="+mj-lt"/>
              </a:rPr>
              <a:t>OF THE EUROPEAN PARLIAMENT AND OF THE COUNCIL,</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of 13 December 2011, on a single application procedure for a single permit for third-country nationals to reside and work in the territory of a Member State and on a common set of rights for third-country workers legally residing in a Member State</a:t>
            </a:r>
          </a:p>
          <a:p>
            <a:pPr marL="342900" indent="-342900" algn="just">
              <a:buFont typeface="Arial" panose="020B0604020202020204" pitchFamily="34" charset="0"/>
              <a:buChar char="•"/>
            </a:pPr>
            <a:r>
              <a:rPr lang="en-US" sz="2800" b="1" i="0" dirty="0">
                <a:solidFill>
                  <a:schemeClr val="tx1">
                    <a:lumMod val="95000"/>
                  </a:schemeClr>
                </a:solidFill>
                <a:effectLst/>
                <a:latin typeface="+mj-lt"/>
              </a:rPr>
              <a:t>The </a:t>
            </a:r>
            <a:r>
              <a:rPr lang="en-US" sz="2800" b="1" i="0" dirty="0">
                <a:solidFill>
                  <a:schemeClr val="tx1">
                    <a:lumMod val="95000"/>
                  </a:schemeClr>
                </a:solidFill>
                <a:effectLst/>
                <a:highlight>
                  <a:srgbClr val="000080"/>
                </a:highlight>
                <a:latin typeface="+mj-lt"/>
              </a:rPr>
              <a:t>Common European Asylum </a:t>
            </a:r>
            <a:r>
              <a:rPr lang="en-US" sz="2800" b="1" dirty="0">
                <a:solidFill>
                  <a:schemeClr val="tx1">
                    <a:lumMod val="95000"/>
                  </a:schemeClr>
                </a:solidFill>
                <a:highlight>
                  <a:srgbClr val="000080"/>
                </a:highlight>
                <a:latin typeface="+mj-lt"/>
              </a:rPr>
              <a:t>S</a:t>
            </a:r>
            <a:r>
              <a:rPr lang="en-US" sz="2800" b="1" i="0" dirty="0">
                <a:solidFill>
                  <a:schemeClr val="tx1">
                    <a:lumMod val="95000"/>
                  </a:schemeClr>
                </a:solidFill>
                <a:effectLst/>
                <a:highlight>
                  <a:srgbClr val="000080"/>
                </a:highlight>
                <a:latin typeface="+mj-lt"/>
              </a:rPr>
              <a:t>ystem </a:t>
            </a:r>
            <a:r>
              <a:rPr lang="en-US" sz="2800" b="1" i="0" dirty="0">
                <a:solidFill>
                  <a:schemeClr val="tx1">
                    <a:lumMod val="95000"/>
                  </a:schemeClr>
                </a:solidFill>
                <a:effectLst/>
                <a:latin typeface="+mj-lt"/>
              </a:rPr>
              <a:t>(CEAS) sets minimum standards for the treatment of all asylum seekers and applications across the EU.</a:t>
            </a:r>
            <a:endParaRPr lang="es-ES" sz="2800" b="1" dirty="0">
              <a:solidFill>
                <a:schemeClr val="tx1">
                  <a:lumMod val="95000"/>
                </a:schemeClr>
              </a:solidFill>
              <a:latin typeface="+mj-lt"/>
              <a:ea typeface="Calibri" panose="020F0502020204030204" pitchFamily="34" charset="0"/>
              <a:cs typeface="Arial" panose="020B0604020202020204" pitchFamily="34" charset="0"/>
            </a:endParaRPr>
          </a:p>
          <a:p>
            <a:endParaRPr lang="es-ES" sz="2400" u="sng" dirty="0">
              <a:effectLst/>
              <a:latin typeface="Georgia" panose="02040502050405020303" pitchFamily="18" charset="0"/>
              <a:ea typeface="Calibri" panose="020F0502020204030204" pitchFamily="34" charset="0"/>
              <a:cs typeface="Arial" panose="020B0604020202020204" pitchFamily="34" charset="0"/>
            </a:endParaRPr>
          </a:p>
        </p:txBody>
      </p:sp>
      <p:sp>
        <p:nvSpPr>
          <p:cNvPr id="6" name="Globo: flecha cuádruple 5">
            <a:extLst>
              <a:ext uri="{FF2B5EF4-FFF2-40B4-BE49-F238E27FC236}">
                <a16:creationId xmlns:a16="http://schemas.microsoft.com/office/drawing/2014/main" id="{A99FDCC7-9231-48DE-A57F-E61E5CE3E281}"/>
              </a:ext>
            </a:extLst>
          </p:cNvPr>
          <p:cNvSpPr/>
          <p:nvPr/>
        </p:nvSpPr>
        <p:spPr>
          <a:xfrm>
            <a:off x="11226390" y="0"/>
            <a:ext cx="783880" cy="678137"/>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0156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D16B8-C52B-423F-A0FD-2845C7DBDB56}"/>
              </a:ext>
            </a:extLst>
          </p:cNvPr>
          <p:cNvSpPr>
            <a:spLocks noGrp="1"/>
          </p:cNvSpPr>
          <p:nvPr>
            <p:ph type="title"/>
          </p:nvPr>
        </p:nvSpPr>
        <p:spPr>
          <a:xfrm>
            <a:off x="594714" y="3055614"/>
            <a:ext cx="11002572" cy="1507067"/>
          </a:xfrm>
        </p:spPr>
        <p:txBody>
          <a:bodyPr>
            <a:normAutofit fontScale="90000"/>
          </a:bodyPr>
          <a:lstStyle/>
          <a:p>
            <a:r>
              <a:rPr lang="en-US" sz="2700" b="1" cap="none" dirty="0">
                <a:effectLst/>
                <a:latin typeface="Georgia" panose="02040502050405020303" pitchFamily="18" charset="0"/>
                <a:ea typeface="Calibri" panose="020F0502020204030204" pitchFamily="34" charset="0"/>
                <a:cs typeface="Arial" panose="020B0604020202020204" pitchFamily="34" charset="0"/>
              </a:rPr>
              <a:t>-Governance of the </a:t>
            </a:r>
            <a:r>
              <a:rPr lang="en-US" sz="2700" b="1" cap="none" dirty="0">
                <a:effectLst/>
                <a:highlight>
                  <a:srgbClr val="000080"/>
                </a:highlight>
                <a:latin typeface="Georgia" panose="02040502050405020303" pitchFamily="18" charset="0"/>
                <a:ea typeface="Calibri" panose="020F0502020204030204" pitchFamily="34" charset="0"/>
                <a:cs typeface="Arial" panose="020B0604020202020204" pitchFamily="34" charset="0"/>
              </a:rPr>
              <a:t>Schengen area</a:t>
            </a:r>
            <a:r>
              <a:rPr lang="en-US" sz="2700" b="1" cap="none" dirty="0">
                <a:effectLst/>
                <a:latin typeface="Georgia" panose="02040502050405020303" pitchFamily="18" charset="0"/>
                <a:ea typeface="Calibri" panose="020F0502020204030204" pitchFamily="34" charset="0"/>
                <a:cs typeface="Arial" panose="020B0604020202020204" pitchFamily="34" charset="0"/>
              </a:rPr>
              <a:t>.</a:t>
            </a:r>
            <a:br>
              <a:rPr lang="en-US" sz="2700" b="1" cap="none" dirty="0">
                <a:latin typeface="Georgia" panose="02040502050405020303" pitchFamily="18" charset="0"/>
                <a:ea typeface="Calibri" panose="020F0502020204030204" pitchFamily="34" charset="0"/>
                <a:cs typeface="Arial" panose="020B0604020202020204" pitchFamily="34" charset="0"/>
              </a:rPr>
            </a:br>
            <a:r>
              <a:rPr lang="en-US" sz="2700" b="1" cap="none" dirty="0">
                <a:latin typeface="Georgia" panose="02040502050405020303" pitchFamily="18" charset="0"/>
                <a:ea typeface="Calibri" panose="020F0502020204030204" pitchFamily="34" charset="0"/>
                <a:cs typeface="Arial" panose="020B0604020202020204" pitchFamily="34" charset="0"/>
              </a:rPr>
              <a:t>-</a:t>
            </a:r>
            <a:r>
              <a:rPr lang="en-US" sz="2700" b="1" cap="none" dirty="0">
                <a:effectLst/>
                <a:latin typeface="Georgia" panose="02040502050405020303" pitchFamily="18" charset="0"/>
                <a:ea typeface="Calibri" panose="020F0502020204030204" pitchFamily="34" charset="0"/>
                <a:cs typeface="Arial" panose="020B0604020202020204" pitchFamily="34" charset="0"/>
              </a:rPr>
              <a:t>Establishment of the </a:t>
            </a:r>
            <a:r>
              <a:rPr lang="en-US" sz="2700" b="1" cap="none" dirty="0">
                <a:effectLst/>
                <a:highlight>
                  <a:srgbClr val="000080"/>
                </a:highlight>
                <a:latin typeface="Georgia" panose="02040502050405020303" pitchFamily="18" charset="0"/>
                <a:ea typeface="Calibri" panose="020F0502020204030204" pitchFamily="34" charset="0"/>
                <a:cs typeface="Arial" panose="020B0604020202020204" pitchFamily="34" charset="0"/>
              </a:rPr>
              <a:t>European Border Surveillance System </a:t>
            </a:r>
            <a:r>
              <a:rPr lang="en-US" sz="2700" b="1" cap="none" dirty="0">
                <a:effectLst/>
                <a:latin typeface="Georgia" panose="02040502050405020303" pitchFamily="18" charset="0"/>
                <a:ea typeface="Calibri" panose="020F0502020204030204" pitchFamily="34" charset="0"/>
                <a:cs typeface="Arial" panose="020B0604020202020204" pitchFamily="34" charset="0"/>
              </a:rPr>
              <a:t>(</a:t>
            </a:r>
            <a:r>
              <a:rPr lang="en-US" sz="2700" b="1" cap="none" dirty="0" err="1">
                <a:effectLst/>
                <a:latin typeface="Georgia" panose="02040502050405020303" pitchFamily="18" charset="0"/>
                <a:ea typeface="Calibri" panose="020F0502020204030204" pitchFamily="34" charset="0"/>
                <a:cs typeface="Arial" panose="020B0604020202020204" pitchFamily="34" charset="0"/>
              </a:rPr>
              <a:t>Eurosur</a:t>
            </a:r>
            <a:r>
              <a:rPr lang="en-US" sz="2700" b="1" cap="none" dirty="0">
                <a:effectLst/>
                <a:latin typeface="Georgia" panose="02040502050405020303" pitchFamily="18" charset="0"/>
                <a:ea typeface="Calibri" panose="020F0502020204030204" pitchFamily="34" charset="0"/>
                <a:cs typeface="Arial" panose="020B0604020202020204" pitchFamily="34" charset="0"/>
              </a:rPr>
              <a:t>) to prevent cross-border crime.</a:t>
            </a:r>
            <a:br>
              <a:rPr lang="es-ES" sz="2700" cap="none" dirty="0">
                <a:latin typeface="Georgia" panose="02040502050405020303" pitchFamily="18" charset="0"/>
                <a:ea typeface="Calibri" panose="020F0502020204030204" pitchFamily="34" charset="0"/>
                <a:cs typeface="Arial" panose="020B0604020202020204" pitchFamily="34" charset="0"/>
              </a:rPr>
            </a:br>
            <a:r>
              <a:rPr lang="en-US" sz="2700" b="1" cap="none" dirty="0">
                <a:latin typeface="Georgia" panose="02040502050405020303" pitchFamily="18" charset="0"/>
                <a:ea typeface="Calibri" panose="020F0502020204030204" pitchFamily="34" charset="0"/>
                <a:cs typeface="Arial" panose="020B0604020202020204" pitchFamily="34" charset="0"/>
              </a:rPr>
              <a:t>New tasks and resources provided to the Frontex Agency.</a:t>
            </a:r>
            <a:br>
              <a:rPr lang="en-US" sz="2700" b="1" cap="none" dirty="0">
                <a:latin typeface="Georgia" panose="02040502050405020303" pitchFamily="18" charset="0"/>
                <a:ea typeface="Calibri" panose="020F0502020204030204" pitchFamily="34" charset="0"/>
                <a:cs typeface="Arial" panose="020B0604020202020204" pitchFamily="34" charset="0"/>
              </a:rPr>
            </a:br>
            <a:br>
              <a:rPr lang="es-ES" sz="2700" cap="none" dirty="0">
                <a:latin typeface="Georgia" panose="02040502050405020303" pitchFamily="18" charset="0"/>
                <a:ea typeface="Gadugi" panose="020B0502040204020203" pitchFamily="34" charset="0"/>
                <a:cs typeface="Arial" panose="020B0604020202020204" pitchFamily="34" charset="0"/>
              </a:rPr>
            </a:br>
            <a:r>
              <a:rPr lang="es-ES" sz="2700" b="1" cap="none" dirty="0" err="1">
                <a:latin typeface="Georgia" panose="02040502050405020303" pitchFamily="18" charset="0"/>
                <a:ea typeface="Gadugi" panose="020B0502040204020203" pitchFamily="34" charset="0"/>
                <a:cs typeface="Arial" panose="020B0604020202020204" pitchFamily="34" charset="0"/>
              </a:rPr>
              <a:t>Comission</a:t>
            </a:r>
            <a:r>
              <a:rPr lang="es-ES" sz="2700" b="1" cap="none" dirty="0">
                <a:latin typeface="Georgia" panose="02040502050405020303" pitchFamily="18" charset="0"/>
                <a:ea typeface="Gadugi" panose="020B0502040204020203" pitchFamily="34" charset="0"/>
                <a:cs typeface="Arial" panose="020B0604020202020204" pitchFamily="34" charset="0"/>
              </a:rPr>
              <a:t> EU: </a:t>
            </a:r>
            <a:r>
              <a:rPr lang="en-US" sz="2700" b="1" i="0" dirty="0">
                <a:effectLst/>
                <a:latin typeface="Times New Roman" panose="02020603050405020304" pitchFamily="18" charset="0"/>
              </a:rPr>
              <a:t>Steps were also made in the field of </a:t>
            </a:r>
            <a:r>
              <a:rPr lang="en-US" sz="2700" b="1" i="0" dirty="0">
                <a:effectLst/>
                <a:highlight>
                  <a:srgbClr val="000080"/>
                </a:highlight>
                <a:latin typeface="Times New Roman" panose="02020603050405020304" pitchFamily="18" charset="0"/>
              </a:rPr>
              <a:t>return policy </a:t>
            </a:r>
            <a:r>
              <a:rPr lang="en-US" sz="2700" b="1" i="0" dirty="0">
                <a:effectLst/>
                <a:latin typeface="Times New Roman" panose="02020603050405020304" pitchFamily="18" charset="0"/>
              </a:rPr>
              <a:t>using best practices by Member States and operational cooperation across the EU and in the fight against the exploitation of </a:t>
            </a:r>
            <a:r>
              <a:rPr lang="en-US" sz="2700" b="1" i="0" dirty="0">
                <a:effectLst/>
                <a:latin typeface="Times New Roman" panose="02020603050405020304" pitchFamily="18" charset="0"/>
                <a:hlinkClick r:id="rId2">
                  <a:extLst>
                    <a:ext uri="{A12FA001-AC4F-418D-AE19-62706E023703}">
                      <ahyp:hlinkClr xmlns:ahyp="http://schemas.microsoft.com/office/drawing/2018/hyperlinkcolor" val="tx"/>
                    </a:ext>
                  </a:extLst>
                </a:hlinkClick>
              </a:rPr>
              <a:t>immigrants</a:t>
            </a:r>
            <a:r>
              <a:rPr lang="en-US" sz="2700" b="1" i="0" dirty="0">
                <a:effectLst/>
                <a:latin typeface="Times New Roman" panose="02020603050405020304" pitchFamily="18" charset="0"/>
              </a:rPr>
              <a:t>.</a:t>
            </a:r>
            <a:br>
              <a:rPr lang="es-ES" sz="2700" cap="none" dirty="0">
                <a:latin typeface="Georgia" panose="02040502050405020303" pitchFamily="18" charset="0"/>
                <a:ea typeface="Calibri" panose="020F0502020204030204" pitchFamily="34" charset="0"/>
                <a:cs typeface="Arial" panose="020B0604020202020204" pitchFamily="34" charset="0"/>
              </a:rPr>
            </a:br>
            <a:br>
              <a:rPr lang="es-ES" sz="2700" dirty="0"/>
            </a:br>
            <a:r>
              <a:rPr lang="en-US" sz="2700" dirty="0"/>
              <a:t>For the </a:t>
            </a:r>
            <a:r>
              <a:rPr lang="en-US" sz="2700" dirty="0">
                <a:solidFill>
                  <a:srgbClr val="002060"/>
                </a:solidFill>
                <a:highlight>
                  <a:srgbClr val="C0C0C0"/>
                </a:highlight>
              </a:rPr>
              <a:t>period 2014-2020, two new funds:</a:t>
            </a:r>
            <a:br>
              <a:rPr lang="es-ES" sz="2700" dirty="0"/>
            </a:br>
            <a:r>
              <a:rPr lang="en-US" sz="2700" dirty="0"/>
              <a:t>· The Asylum, Migration and Integration </a:t>
            </a:r>
            <a:r>
              <a:rPr lang="en-US" sz="2700" b="1" dirty="0">
                <a:highlight>
                  <a:srgbClr val="800000"/>
                </a:highlight>
              </a:rPr>
              <a:t>Fund (FAMI</a:t>
            </a:r>
            <a:r>
              <a:rPr lang="en-US" sz="2700" dirty="0">
                <a:highlight>
                  <a:srgbClr val="800000"/>
                </a:highlight>
              </a:rPr>
              <a:t>); </a:t>
            </a:r>
            <a:r>
              <a:rPr lang="en-US" sz="2700" dirty="0"/>
              <a:t>and </a:t>
            </a:r>
            <a:br>
              <a:rPr lang="en-US" sz="2700" dirty="0"/>
            </a:br>
            <a:r>
              <a:rPr lang="en-US" sz="2700" dirty="0"/>
              <a:t>· the </a:t>
            </a:r>
            <a:r>
              <a:rPr lang="en-US" sz="2700" b="1" dirty="0">
                <a:highlight>
                  <a:srgbClr val="800000"/>
                </a:highlight>
              </a:rPr>
              <a:t>Fund for Internal Security </a:t>
            </a:r>
            <a:r>
              <a:rPr lang="en-US" sz="2700" dirty="0">
                <a:highlight>
                  <a:srgbClr val="800000"/>
                </a:highlight>
              </a:rPr>
              <a:t>(FSI).</a:t>
            </a:r>
            <a:br>
              <a:rPr lang="en-US" sz="2700" dirty="0">
                <a:highlight>
                  <a:srgbClr val="800000"/>
                </a:highlight>
              </a:rPr>
            </a:br>
            <a:br>
              <a:rPr lang="en-US" sz="2700" dirty="0">
                <a:highlight>
                  <a:srgbClr val="800000"/>
                </a:highlight>
              </a:rPr>
            </a:br>
            <a:br>
              <a:rPr lang="en-US" sz="2700" dirty="0">
                <a:highlight>
                  <a:srgbClr val="800000"/>
                </a:highlight>
              </a:rPr>
            </a:br>
            <a:r>
              <a:rPr lang="en-US" sz="2800" b="1" i="0" dirty="0">
                <a:solidFill>
                  <a:schemeClr val="tx1"/>
                </a:solidFill>
                <a:effectLst/>
              </a:rPr>
              <a:t>1st-5th Annual Report on Immigration and Asylum (2009-2013).</a:t>
            </a:r>
            <a:br>
              <a:rPr lang="es-ES" sz="3200" b="1" i="0" dirty="0">
                <a:solidFill>
                  <a:schemeClr val="tx1"/>
                </a:solidFill>
                <a:cs typeface="Arial" panose="020B0604020202020204" pitchFamily="34" charset="0"/>
              </a:rPr>
            </a:br>
            <a:br>
              <a:rPr lang="es-ES" sz="2700" cap="none" dirty="0">
                <a:effectLst/>
                <a:latin typeface="Georgia" panose="02040502050405020303" pitchFamily="18" charset="0"/>
                <a:ea typeface="Calibri" panose="020F0502020204030204" pitchFamily="34" charset="0"/>
                <a:cs typeface="Arial" panose="020B0604020202020204" pitchFamily="34" charset="0"/>
              </a:rPr>
            </a:br>
            <a:br>
              <a:rPr lang="es-ES" sz="3600" dirty="0">
                <a:latin typeface="Gadugi" panose="020B0502040204020203" pitchFamily="34" charset="0"/>
                <a:ea typeface="Gadugi" panose="020B0502040204020203" pitchFamily="34" charset="0"/>
              </a:rPr>
            </a:br>
            <a:endParaRPr lang="es-ES" dirty="0"/>
          </a:p>
        </p:txBody>
      </p:sp>
      <p:sp>
        <p:nvSpPr>
          <p:cNvPr id="3" name="Marcador de número de diapositiva 2">
            <a:extLst>
              <a:ext uri="{FF2B5EF4-FFF2-40B4-BE49-F238E27FC236}">
                <a16:creationId xmlns:a16="http://schemas.microsoft.com/office/drawing/2014/main" id="{48BA4C5A-1602-40D9-9006-C85E9DC2BB08}"/>
              </a:ext>
            </a:extLst>
          </p:cNvPr>
          <p:cNvSpPr>
            <a:spLocks noGrp="1"/>
          </p:cNvSpPr>
          <p:nvPr>
            <p:ph type="sldNum" sz="quarter" idx="12"/>
          </p:nvPr>
        </p:nvSpPr>
        <p:spPr>
          <a:xfrm>
            <a:off x="10626246" y="5854047"/>
            <a:ext cx="1142245" cy="669925"/>
          </a:xfrm>
        </p:spPr>
        <p:txBody>
          <a:bodyPr/>
          <a:lstStyle/>
          <a:p>
            <a:fld id="{D57F1E4F-1CFF-5643-939E-217C01CDF565}" type="slidenum">
              <a:rPr lang="en-US" smtClean="0">
                <a:solidFill>
                  <a:schemeClr val="tx1"/>
                </a:solidFill>
              </a:rPr>
              <a:pPr/>
              <a:t>18</a:t>
            </a:fld>
            <a:endParaRPr lang="en-US" dirty="0">
              <a:solidFill>
                <a:schemeClr val="tx1"/>
              </a:solidFill>
            </a:endParaRPr>
          </a:p>
        </p:txBody>
      </p:sp>
      <p:sp>
        <p:nvSpPr>
          <p:cNvPr id="4" name="Marcador de texto 2">
            <a:extLst>
              <a:ext uri="{FF2B5EF4-FFF2-40B4-BE49-F238E27FC236}">
                <a16:creationId xmlns:a16="http://schemas.microsoft.com/office/drawing/2014/main" id="{88CDA23B-85AE-49DF-A2A8-7E73BDA0BEC2}"/>
              </a:ext>
            </a:extLst>
          </p:cNvPr>
          <p:cNvSpPr txBox="1">
            <a:spLocks/>
          </p:cNvSpPr>
          <p:nvPr/>
        </p:nvSpPr>
        <p:spPr>
          <a:xfrm>
            <a:off x="337012" y="5495492"/>
            <a:ext cx="11163067" cy="5471785"/>
          </a:xfrm>
          <a:prstGeom prst="rect">
            <a:avLst/>
          </a:prstGeom>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0" indent="-914400" algn="just">
              <a:buFont typeface="+mj-lt"/>
              <a:buAutoNum type="arabicPeriod"/>
            </a:pPr>
            <a:endParaRPr lang="es-ES" sz="5000" dirty="0">
              <a:solidFill>
                <a:schemeClr val="tx1"/>
              </a:solidFill>
              <a:latin typeface="Times New Roman" panose="02020603050405020304" pitchFamily="18" charset="0"/>
              <a:ea typeface="Times New Roman" panose="02020603050405020304" pitchFamily="18" charset="0"/>
            </a:endParaRPr>
          </a:p>
          <a:p>
            <a:endParaRPr lang="es-ES" dirty="0"/>
          </a:p>
        </p:txBody>
      </p:sp>
      <p:sp>
        <p:nvSpPr>
          <p:cNvPr id="5" name="Título 1">
            <a:extLst>
              <a:ext uri="{FF2B5EF4-FFF2-40B4-BE49-F238E27FC236}">
                <a16:creationId xmlns:a16="http://schemas.microsoft.com/office/drawing/2014/main" id="{710266A1-FE6E-4965-981C-9B6C5FC6A213}"/>
              </a:ext>
            </a:extLst>
          </p:cNvPr>
          <p:cNvSpPr txBox="1">
            <a:spLocks/>
          </p:cNvSpPr>
          <p:nvPr/>
        </p:nvSpPr>
        <p:spPr>
          <a:xfrm>
            <a:off x="68600" y="4921236"/>
            <a:ext cx="11338490" cy="1105422"/>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solidFill>
                  <a:srgbClr val="FFC000"/>
                </a:solidFill>
                <a:highlight>
                  <a:srgbClr val="000080"/>
                </a:highlight>
              </a:rPr>
              <a:t>FOLLOW-UP OF THE EUROPEAN IMMIGRATION AND ASYLUM PACT OF 2008</a:t>
            </a:r>
            <a:endParaRPr lang="es-ES" sz="2400" b="1" dirty="0">
              <a:solidFill>
                <a:srgbClr val="FFC000"/>
              </a:solidFill>
              <a:highlight>
                <a:srgbClr val="000080"/>
              </a:highlight>
            </a:endParaRPr>
          </a:p>
        </p:txBody>
      </p:sp>
      <p:sp>
        <p:nvSpPr>
          <p:cNvPr id="6" name="Globo: flecha cuádruple 5">
            <a:extLst>
              <a:ext uri="{FF2B5EF4-FFF2-40B4-BE49-F238E27FC236}">
                <a16:creationId xmlns:a16="http://schemas.microsoft.com/office/drawing/2014/main" id="{A566DF49-A353-44AA-B1CC-15C04B2052B4}"/>
              </a:ext>
            </a:extLst>
          </p:cNvPr>
          <p:cNvSpPr/>
          <p:nvPr/>
        </p:nvSpPr>
        <p:spPr>
          <a:xfrm>
            <a:off x="10725150" y="334028"/>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41163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4E294-F083-4E51-8B2C-89A47AFDBE7B}"/>
              </a:ext>
            </a:extLst>
          </p:cNvPr>
          <p:cNvSpPr>
            <a:spLocks noGrp="1"/>
          </p:cNvSpPr>
          <p:nvPr>
            <p:ph type="title"/>
          </p:nvPr>
        </p:nvSpPr>
        <p:spPr>
          <a:xfrm>
            <a:off x="853846" y="750595"/>
            <a:ext cx="10827207" cy="993855"/>
          </a:xfrm>
        </p:spPr>
        <p:txBody>
          <a:bodyPr>
            <a:normAutofit fontScale="90000"/>
          </a:bodyPr>
          <a:lstStyle/>
          <a:p>
            <a:pPr algn="ctr"/>
            <a:r>
              <a:rPr lang="es-ES" b="1" dirty="0">
                <a:solidFill>
                  <a:srgbClr val="FFFF00"/>
                </a:solidFill>
              </a:rPr>
              <a:t>THE </a:t>
            </a:r>
            <a:r>
              <a:rPr lang="es-ES" b="1" dirty="0" err="1">
                <a:solidFill>
                  <a:srgbClr val="FFFF00"/>
                </a:solidFill>
              </a:rPr>
              <a:t>PREMISes</a:t>
            </a:r>
            <a:r>
              <a:rPr lang="es-ES" b="1" dirty="0">
                <a:solidFill>
                  <a:srgbClr val="FFFF00"/>
                </a:solidFill>
              </a:rPr>
              <a:t> </a:t>
            </a:r>
            <a:r>
              <a:rPr lang="es-ES" b="1" dirty="0" err="1">
                <a:solidFill>
                  <a:srgbClr val="FFFF00"/>
                </a:solidFill>
              </a:rPr>
              <a:t>of</a:t>
            </a:r>
            <a:r>
              <a:rPr lang="es-ES" b="1" dirty="0">
                <a:solidFill>
                  <a:srgbClr val="FFFF00"/>
                </a:solidFill>
              </a:rPr>
              <a:t> New PACT ARE:</a:t>
            </a:r>
            <a:br>
              <a:rPr lang="es-ES" b="1" dirty="0">
                <a:solidFill>
                  <a:srgbClr val="FFFF00"/>
                </a:solidFill>
              </a:rPr>
            </a:br>
            <a:r>
              <a:rPr lang="en-US" sz="2200" b="1" i="0" dirty="0">
                <a:solidFill>
                  <a:srgbClr val="FFFFFF"/>
                </a:solidFill>
                <a:effectLst/>
                <a:highlight>
                  <a:srgbClr val="000080"/>
                </a:highlight>
                <a:latin typeface="Arial" panose="020B0604020202020204" pitchFamily="34" charset="0"/>
              </a:rPr>
              <a:t>A fresh start on migration: Building confidence and striking a new balance between responsibility and solidarity</a:t>
            </a:r>
            <a:br>
              <a:rPr lang="en-US" b="1" i="0" dirty="0">
                <a:solidFill>
                  <a:srgbClr val="FFFFFF"/>
                </a:solidFill>
                <a:effectLst/>
                <a:latin typeface="Arial" panose="020B0604020202020204" pitchFamily="34" charset="0"/>
              </a:rPr>
            </a:br>
            <a:endParaRPr lang="es-ES" dirty="0">
              <a:solidFill>
                <a:srgbClr val="FFFF00"/>
              </a:solidFill>
            </a:endParaRPr>
          </a:p>
        </p:txBody>
      </p:sp>
      <p:sp>
        <p:nvSpPr>
          <p:cNvPr id="3" name="Marcador de texto 2">
            <a:extLst>
              <a:ext uri="{FF2B5EF4-FFF2-40B4-BE49-F238E27FC236}">
                <a16:creationId xmlns:a16="http://schemas.microsoft.com/office/drawing/2014/main" id="{949A5720-1494-4EF8-BA57-1A6473F62AA3}"/>
              </a:ext>
            </a:extLst>
          </p:cNvPr>
          <p:cNvSpPr>
            <a:spLocks noGrp="1"/>
          </p:cNvSpPr>
          <p:nvPr>
            <p:ph type="body" idx="1"/>
          </p:nvPr>
        </p:nvSpPr>
        <p:spPr>
          <a:xfrm>
            <a:off x="296860" y="1314450"/>
            <a:ext cx="11694360" cy="5381892"/>
          </a:xfrm>
        </p:spPr>
        <p:txBody>
          <a:bodyPr>
            <a:normAutofit fontScale="32500" lnSpcReduction="20000"/>
          </a:bodyPr>
          <a:lstStyle/>
          <a:p>
            <a:pPr marL="342900" lvl="0" indent="-342900" algn="just">
              <a:lnSpc>
                <a:spcPct val="107000"/>
              </a:lnSpc>
              <a:buFont typeface="+mj-lt"/>
              <a:buAutoNum type="arabicPeriod"/>
            </a:pPr>
            <a:r>
              <a:rPr lang="en-US" sz="9600" dirty="0">
                <a:solidFill>
                  <a:schemeClr val="tx1"/>
                </a:solidFill>
                <a:effectLst/>
                <a:highlight>
                  <a:srgbClr val="800000"/>
                </a:highlight>
                <a:latin typeface="Arial" panose="020B0604020202020204" pitchFamily="34" charset="0"/>
                <a:ea typeface="Times New Roman" panose="02020603050405020304" pitchFamily="18" charset="0"/>
                <a:cs typeface="Arial" panose="020B0604020202020204" pitchFamily="34" charset="0"/>
              </a:rPr>
              <a:t>Complexity: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Immigration policy is a complex issue, with many facets that must be weighed together.</a:t>
            </a:r>
            <a:endParaRPr lang="es-E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9600" dirty="0">
                <a:solidFill>
                  <a:schemeClr val="tx1"/>
                </a:solidFill>
                <a:effectLst/>
                <a:highlight>
                  <a:srgbClr val="808000"/>
                </a:highlight>
                <a:latin typeface="Arial" panose="020B0604020202020204" pitchFamily="34" charset="0"/>
                <a:ea typeface="Times New Roman" panose="02020603050405020304" pitchFamily="18" charset="0"/>
                <a:cs typeface="Arial" panose="020B0604020202020204" pitchFamily="34" charset="0"/>
              </a:rPr>
              <a:t>safety of people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seeking international protection or a better life.</a:t>
            </a:r>
            <a:endParaRPr lang="es-ES" sz="9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dirty="0">
                <a:solidFill>
                  <a:schemeClr val="tx1"/>
                </a:solidFill>
                <a:latin typeface="Arial" panose="020B0604020202020204" pitchFamily="34" charset="0"/>
              </a:rPr>
              <a:t>T</a:t>
            </a:r>
            <a:r>
              <a:rPr lang="en-US" sz="9600" b="0" i="0" dirty="0">
                <a:solidFill>
                  <a:schemeClr val="tx1"/>
                </a:solidFill>
                <a:effectLst/>
                <a:latin typeface="Arial" panose="020B0604020202020204" pitchFamily="34" charset="0"/>
              </a:rPr>
              <a:t>he concerns of countries at the EU’s external borders, which worry that migratory </a:t>
            </a:r>
            <a:r>
              <a:rPr lang="en-US" sz="9600" b="0" i="0" dirty="0">
                <a:solidFill>
                  <a:schemeClr val="tx1"/>
                </a:solidFill>
                <a:effectLst/>
                <a:highlight>
                  <a:srgbClr val="800000"/>
                </a:highlight>
                <a:latin typeface="Arial" panose="020B0604020202020204" pitchFamily="34" charset="0"/>
              </a:rPr>
              <a:t>pressures will exceed their capacities </a:t>
            </a:r>
            <a:r>
              <a:rPr lang="en-US" sz="9600" b="0" i="0" dirty="0">
                <a:solidFill>
                  <a:schemeClr val="tx1"/>
                </a:solidFill>
                <a:effectLst/>
                <a:latin typeface="Arial" panose="020B0604020202020204" pitchFamily="34" charset="0"/>
              </a:rPr>
              <a:t>and which </a:t>
            </a:r>
            <a:r>
              <a:rPr lang="en-US" sz="9600" b="0" i="0" dirty="0">
                <a:solidFill>
                  <a:schemeClr val="tx1"/>
                </a:solidFill>
                <a:effectLst/>
                <a:highlight>
                  <a:srgbClr val="800000"/>
                </a:highlight>
                <a:latin typeface="Arial" panose="020B0604020202020204" pitchFamily="34" charset="0"/>
              </a:rPr>
              <a:t>need solidarity from others</a:t>
            </a:r>
            <a:r>
              <a:rPr lang="en-US" sz="9600" b="0" i="0" dirty="0">
                <a:solidFill>
                  <a:schemeClr val="tx1"/>
                </a:solidFill>
                <a:effectLst/>
                <a:latin typeface="Arial" panose="020B0604020202020204" pitchFamily="34" charset="0"/>
              </a:rPr>
              <a:t>. </a:t>
            </a:r>
            <a:endParaRPr lang="es-E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b="0" i="0" dirty="0">
                <a:solidFill>
                  <a:schemeClr val="tx1"/>
                </a:solidFill>
                <a:effectLst/>
                <a:latin typeface="Arial" panose="020B0604020202020204" pitchFamily="34" charset="0"/>
              </a:rPr>
              <a:t>Based on a holistic assessment, the Commission proposes a fresh start on migration: </a:t>
            </a:r>
            <a:r>
              <a:rPr lang="en-US" sz="9600" b="0" i="0" dirty="0">
                <a:solidFill>
                  <a:schemeClr val="tx1"/>
                </a:solidFill>
                <a:effectLst/>
                <a:highlight>
                  <a:srgbClr val="800000"/>
                </a:highlight>
                <a:latin typeface="Arial" panose="020B0604020202020204" pitchFamily="34" charset="0"/>
              </a:rPr>
              <a:t>building confidence through more effective procedures and striking a new balance between responsibility</a:t>
            </a:r>
            <a:r>
              <a:rPr lang="en-US" sz="9600" dirty="0">
                <a:solidFill>
                  <a:schemeClr val="tx1"/>
                </a:solidFill>
                <a:highlight>
                  <a:srgbClr val="800000"/>
                </a:highlight>
                <a:latin typeface="Arial" panose="020B0604020202020204" pitchFamily="34" charset="0"/>
              </a:rPr>
              <a:t> </a:t>
            </a:r>
            <a:r>
              <a:rPr lang="en-US" sz="9600" b="0" i="0" dirty="0">
                <a:solidFill>
                  <a:schemeClr val="tx1"/>
                </a:solidFill>
                <a:effectLst/>
                <a:highlight>
                  <a:srgbClr val="800000"/>
                </a:highlight>
                <a:latin typeface="Arial" panose="020B0604020202020204" pitchFamily="34" charset="0"/>
              </a:rPr>
              <a:t>and solidarity</a:t>
            </a:r>
            <a:r>
              <a:rPr lang="en-US" sz="9600" b="0" i="0" dirty="0">
                <a:solidFill>
                  <a:schemeClr val="tx1"/>
                </a:solidFill>
                <a:effectLst/>
                <a:latin typeface="Arial" panose="020B0604020202020204" pitchFamily="34" charset="0"/>
              </a:rPr>
              <a:t>.</a:t>
            </a: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ES" dirty="0"/>
          </a:p>
        </p:txBody>
      </p:sp>
      <p:sp>
        <p:nvSpPr>
          <p:cNvPr id="4" name="Marcador de número de diapositiva 3">
            <a:extLst>
              <a:ext uri="{FF2B5EF4-FFF2-40B4-BE49-F238E27FC236}">
                <a16:creationId xmlns:a16="http://schemas.microsoft.com/office/drawing/2014/main" id="{C3817A43-C7DA-4626-8FCE-8992BCD8E68E}"/>
              </a:ext>
            </a:extLst>
          </p:cNvPr>
          <p:cNvSpPr>
            <a:spLocks noGrp="1"/>
          </p:cNvSpPr>
          <p:nvPr>
            <p:ph type="sldNum" sz="quarter" idx="12"/>
          </p:nvPr>
        </p:nvSpPr>
        <p:spPr>
          <a:xfrm>
            <a:off x="10848975" y="6132487"/>
            <a:ext cx="1142245" cy="669925"/>
          </a:xfrm>
        </p:spPr>
        <p:txBody>
          <a:bodyPr/>
          <a:lstStyle/>
          <a:p>
            <a:fld id="{D57F1E4F-1CFF-5643-939E-217C01CDF565}" type="slidenum">
              <a:rPr lang="en-US" smtClean="0">
                <a:solidFill>
                  <a:schemeClr val="tx1"/>
                </a:solidFill>
              </a:rPr>
              <a:pPr/>
              <a:t>19</a:t>
            </a:fld>
            <a:endParaRPr lang="en-US" dirty="0">
              <a:solidFill>
                <a:schemeClr val="tx1"/>
              </a:solidFill>
            </a:endParaRPr>
          </a:p>
        </p:txBody>
      </p:sp>
    </p:spTree>
    <p:extLst>
      <p:ext uri="{BB962C8B-B14F-4D97-AF65-F5344CB8AC3E}">
        <p14:creationId xmlns:p14="http://schemas.microsoft.com/office/powerpoint/2010/main" val="309454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E4243B9C-0F1A-442B-A9A1-B4CF32924827}"/>
              </a:ext>
            </a:extLst>
          </p:cNvPr>
          <p:cNvSpPr>
            <a:spLocks noGrp="1"/>
          </p:cNvSpPr>
          <p:nvPr>
            <p:ph type="sldNum" sz="quarter" idx="12"/>
          </p:nvPr>
        </p:nvSpPr>
        <p:spPr/>
        <p:txBody>
          <a:bodyPr/>
          <a:lstStyle/>
          <a:p>
            <a:fld id="{D57F1E4F-1CFF-5643-939E-217C01CDF565}" type="slidenum">
              <a:rPr lang="en-US" smtClean="0">
                <a:solidFill>
                  <a:schemeClr val="tx1"/>
                </a:solidFill>
              </a:rPr>
              <a:pPr/>
              <a:t>2</a:t>
            </a:fld>
            <a:endParaRPr lang="en-US" dirty="0">
              <a:solidFill>
                <a:schemeClr val="tx1"/>
              </a:solidFill>
            </a:endParaRPr>
          </a:p>
        </p:txBody>
      </p:sp>
      <p:sp>
        <p:nvSpPr>
          <p:cNvPr id="6" name="CuadroTexto 5">
            <a:extLst>
              <a:ext uri="{FF2B5EF4-FFF2-40B4-BE49-F238E27FC236}">
                <a16:creationId xmlns:a16="http://schemas.microsoft.com/office/drawing/2014/main" id="{C4472A23-B7AF-4D1F-95ED-4BFEF7867E87}"/>
              </a:ext>
            </a:extLst>
          </p:cNvPr>
          <p:cNvSpPr txBox="1"/>
          <p:nvPr/>
        </p:nvSpPr>
        <p:spPr>
          <a:xfrm>
            <a:off x="247649" y="255503"/>
            <a:ext cx="11257795" cy="6181757"/>
          </a:xfrm>
          <a:prstGeom prst="rect">
            <a:avLst/>
          </a:prstGeom>
          <a:noFill/>
        </p:spPr>
        <p:txBody>
          <a:bodyPr wrap="square">
            <a:spAutoFit/>
          </a:bodyPr>
          <a:lstStyle/>
          <a:p>
            <a:pPr algn="just">
              <a:lnSpc>
                <a:spcPct val="107000"/>
              </a:lnSpc>
              <a:spcAft>
                <a:spcPts val="800"/>
              </a:spcAft>
            </a:pPr>
            <a:r>
              <a:rPr lang="es-ES" sz="24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PRESENTATION: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D</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ear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professors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participating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Project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Seminar</a:t>
            </a:r>
            <a:r>
              <a:rPr lang="es-ES" sz="2400" dirty="0">
                <a:effectLst/>
                <a:latin typeface="Calibri" panose="020F0502020204030204" pitchFamily="34" charset="0"/>
                <a:ea typeface="Calibri" panose="020F0502020204030204" pitchFamily="34" charset="0"/>
                <a:cs typeface="Times New Roman" panose="02020603050405020304" pitchFamily="18" charset="0"/>
              </a:rPr>
              <a:t> “International Project Covid-19 and Human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latin typeface="Calibri" panose="020F0502020204030204" pitchFamily="34" charset="0"/>
                <a:ea typeface="Calibri" panose="020F0502020204030204" pitchFamily="34" charset="0"/>
                <a:cs typeface="Times New Roman" panose="02020603050405020304" pitchFamily="18" charset="0"/>
              </a:rPr>
              <a:t>,</a:t>
            </a:r>
            <a:r>
              <a:rPr lang="es-ES" sz="2400" dirty="0">
                <a:effectLst/>
                <a:latin typeface="Calibri" panose="020F0502020204030204" pitchFamily="34" charset="0"/>
                <a:ea typeface="Calibri" panose="020F0502020204030204" pitchFamily="34" charset="0"/>
                <a:cs typeface="Times New Roman" panose="02020603050405020304" pitchFamily="18" charset="0"/>
              </a:rPr>
              <a:t> intercultural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assessment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Covid-19 Response”:</a:t>
            </a:r>
          </a:p>
          <a:p>
            <a:pPr algn="just"/>
            <a:r>
              <a:rPr lang="es-ES" sz="2400" dirty="0" err="1">
                <a:effectLst/>
                <a:latin typeface="Calibri" panose="020F0502020204030204" pitchFamily="34" charset="0"/>
                <a:ea typeface="Calibri" panose="020F0502020204030204" pitchFamily="34" charset="0"/>
                <a:cs typeface="Times New Roman" panose="02020603050405020304" pitchFamily="18" charset="0"/>
              </a:rPr>
              <a:t>It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an</a:t>
            </a:r>
            <a:r>
              <a:rPr lang="es-ES" sz="2400" dirty="0">
                <a:effectLst/>
                <a:latin typeface="Calibri" panose="020F0502020204030204" pitchFamily="34" charset="0"/>
                <a:ea typeface="Calibri" panose="020F0502020204030204" pitchFamily="34" charset="0"/>
                <a:cs typeface="Times New Roman" panose="02020603050405020304" pitchFamily="18" charset="0"/>
              </a:rPr>
              <a:t> honor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me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share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Cadiz</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activity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about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crisis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our</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countries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experiencing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more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than</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year</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implications</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field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human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effectLst/>
                <a:latin typeface="Calibri" panose="020F0502020204030204" pitchFamily="34" charset="0"/>
                <a:ea typeface="Calibri" panose="020F0502020204030204" pitchFamily="34" charset="0"/>
                <a:cs typeface="Times New Roman" panose="02020603050405020304" pitchFamily="18" charset="0"/>
              </a:rPr>
              <a:t>. I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especially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thank</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Professor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Kathrin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Nitschmann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friendly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invitation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her</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commendable</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organizational</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effort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Experience</a:t>
            </a:r>
            <a:r>
              <a:rPr lang="es-ES" sz="2400" dirty="0">
                <a:effectLst/>
                <a:latin typeface="Calibri" panose="020F0502020204030204" pitchFamily="34" charset="0"/>
                <a:ea typeface="Calibri" panose="020F0502020204030204" pitchFamily="34" charset="0"/>
                <a:cs typeface="Times New Roman" panose="02020603050405020304" pitchFamily="18" charset="0"/>
              </a:rPr>
              <a:t> shows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academic</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collaboration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always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rewarded</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medium</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long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term</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benefit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organizers</a:t>
            </a:r>
            <a:r>
              <a:rPr lang="es-ES" sz="2400" dirty="0">
                <a:latin typeface="Calibri" panose="020F0502020204030204" pitchFamily="34" charset="0"/>
                <a:ea typeface="Calibri" panose="020F0502020204030204" pitchFamily="34" charset="0"/>
                <a:cs typeface="Times New Roman" panose="02020603050405020304" pitchFamily="18" charset="0"/>
              </a:rPr>
              <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case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Applied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Sciences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Trier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attending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400" dirty="0">
                <a:latin typeface="Calibri" panose="020F0502020204030204" pitchFamily="34" charset="0"/>
                <a:ea typeface="Calibri" panose="020F0502020204030204" pitchFamily="34" charset="0"/>
                <a:cs typeface="Times New Roman" panose="02020603050405020304" pitchFamily="18" charset="0"/>
              </a:rPr>
              <a:t>, and </a:t>
            </a:r>
            <a:r>
              <a:rPr lang="es-ES" sz="2400" dirty="0" err="1">
                <a:latin typeface="Calibri" panose="020F0502020204030204" pitchFamily="34" charset="0"/>
                <a:ea typeface="Calibri" panose="020F0502020204030204" pitchFamily="34" charset="0"/>
                <a:cs typeface="Times New Roman" panose="02020603050405020304" pitchFamily="18" charset="0"/>
              </a:rPr>
              <a:t>also</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improve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understanding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European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integration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academic</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relationship</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among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partners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friends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campuses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Birkenfeld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Trier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together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Ben-</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Gurion</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Negev</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Economics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Varna</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Pontificia Universidad Católica de Perú,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global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context</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which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already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p>
          <a:p>
            <a:pPr algn="just"/>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p>
        </p:txBody>
      </p:sp>
    </p:spTree>
    <p:extLst>
      <p:ext uri="{BB962C8B-B14F-4D97-AF65-F5344CB8AC3E}">
        <p14:creationId xmlns:p14="http://schemas.microsoft.com/office/powerpoint/2010/main" val="3532875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4E294-F083-4E51-8B2C-89A47AFDBE7B}"/>
              </a:ext>
            </a:extLst>
          </p:cNvPr>
          <p:cNvSpPr>
            <a:spLocks noGrp="1"/>
          </p:cNvSpPr>
          <p:nvPr>
            <p:ph type="title"/>
          </p:nvPr>
        </p:nvSpPr>
        <p:spPr>
          <a:xfrm>
            <a:off x="853846" y="750595"/>
            <a:ext cx="10827207" cy="993855"/>
          </a:xfrm>
        </p:spPr>
        <p:txBody>
          <a:bodyPr>
            <a:normAutofit fontScale="90000"/>
          </a:bodyPr>
          <a:lstStyle/>
          <a:p>
            <a:pPr algn="ctr"/>
            <a:r>
              <a:rPr lang="es-ES" b="1" dirty="0" err="1">
                <a:solidFill>
                  <a:srgbClr val="FFFF00"/>
                </a:solidFill>
              </a:rPr>
              <a:t>PREMISes</a:t>
            </a:r>
            <a:r>
              <a:rPr lang="es-ES" b="1" dirty="0">
                <a:solidFill>
                  <a:srgbClr val="FFFF00"/>
                </a:solidFill>
              </a:rPr>
              <a:t> </a:t>
            </a:r>
            <a:r>
              <a:rPr lang="es-ES" b="1" dirty="0" err="1">
                <a:solidFill>
                  <a:srgbClr val="FFFF00"/>
                </a:solidFill>
              </a:rPr>
              <a:t>of</a:t>
            </a:r>
            <a:r>
              <a:rPr lang="es-ES" b="1" dirty="0">
                <a:solidFill>
                  <a:srgbClr val="FFFF00"/>
                </a:solidFill>
              </a:rPr>
              <a:t> New PACT</a:t>
            </a:r>
            <a:br>
              <a:rPr lang="es-ES" b="1" dirty="0">
                <a:solidFill>
                  <a:srgbClr val="FFFF00"/>
                </a:solidFill>
              </a:rPr>
            </a:br>
            <a:r>
              <a:rPr lang="en-US" sz="2200" b="1" i="0" dirty="0">
                <a:solidFill>
                  <a:srgbClr val="FFFFFF"/>
                </a:solidFill>
                <a:effectLst/>
                <a:highlight>
                  <a:srgbClr val="000080"/>
                </a:highlight>
                <a:latin typeface="Arial" panose="020B0604020202020204" pitchFamily="34" charset="0"/>
              </a:rPr>
              <a:t>A fresh start on migration: Building confidence and striking a new balance between responsibility and solidarity</a:t>
            </a:r>
            <a:br>
              <a:rPr lang="en-US" b="1" i="0" dirty="0">
                <a:solidFill>
                  <a:srgbClr val="FFFFFF"/>
                </a:solidFill>
                <a:effectLst/>
                <a:latin typeface="Arial" panose="020B0604020202020204" pitchFamily="34" charset="0"/>
              </a:rPr>
            </a:br>
            <a:endParaRPr lang="es-ES" dirty="0">
              <a:solidFill>
                <a:srgbClr val="FFFF00"/>
              </a:solidFill>
            </a:endParaRPr>
          </a:p>
        </p:txBody>
      </p:sp>
      <p:sp>
        <p:nvSpPr>
          <p:cNvPr id="3" name="Marcador de texto 2">
            <a:extLst>
              <a:ext uri="{FF2B5EF4-FFF2-40B4-BE49-F238E27FC236}">
                <a16:creationId xmlns:a16="http://schemas.microsoft.com/office/drawing/2014/main" id="{949A5720-1494-4EF8-BA57-1A6473F62AA3}"/>
              </a:ext>
            </a:extLst>
          </p:cNvPr>
          <p:cNvSpPr>
            <a:spLocks noGrp="1"/>
          </p:cNvSpPr>
          <p:nvPr>
            <p:ph type="body" idx="1"/>
          </p:nvPr>
        </p:nvSpPr>
        <p:spPr>
          <a:xfrm>
            <a:off x="296860" y="1314450"/>
            <a:ext cx="11694360" cy="5381892"/>
          </a:xfrm>
        </p:spPr>
        <p:txBody>
          <a:bodyPr>
            <a:normAutofit fontScale="40000" lnSpcReduction="20000"/>
          </a:bodyPr>
          <a:lstStyle/>
          <a:p>
            <a:pPr lvl="0">
              <a:lnSpc>
                <a:spcPct val="107000"/>
              </a:lnSpc>
            </a:pPr>
            <a:r>
              <a:rPr lang="en-US" sz="9600" dirty="0">
                <a:solidFill>
                  <a:schemeClr val="tx1"/>
                </a:solidFill>
                <a:latin typeface="Arial" panose="020B0604020202020204" pitchFamily="34" charset="0"/>
                <a:ea typeface="Times New Roman" panose="02020603050405020304" pitchFamily="18" charset="0"/>
                <a:cs typeface="Arial" panose="020B0604020202020204" pitchFamily="34" charset="0"/>
              </a:rPr>
              <a:t>5</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Begin to apply the </a:t>
            </a:r>
            <a:r>
              <a:rPr lang="en-US" sz="9600" b="0" i="0" dirty="0">
                <a:solidFill>
                  <a:schemeClr val="tx1"/>
                </a:solidFill>
                <a:effectLst/>
                <a:highlight>
                  <a:srgbClr val="000080"/>
                </a:highlight>
                <a:latin typeface="arial" panose="020B0604020202020204" pitchFamily="34" charset="0"/>
              </a:rPr>
              <a:t> </a:t>
            </a:r>
            <a:r>
              <a:rPr lang="en-US" sz="9600" b="1" i="0" dirty="0">
                <a:solidFill>
                  <a:schemeClr val="tx1"/>
                </a:solidFill>
                <a:effectLst/>
                <a:highlight>
                  <a:srgbClr val="000080"/>
                </a:highlight>
                <a:latin typeface="arial" panose="020B0604020202020204" pitchFamily="34" charset="0"/>
              </a:rPr>
              <a:t>Migration Preparedness</a:t>
            </a:r>
            <a:r>
              <a:rPr lang="en-US" sz="9600" b="0" i="0" dirty="0">
                <a:solidFill>
                  <a:schemeClr val="tx1"/>
                </a:solidFill>
                <a:effectLst/>
                <a:highlight>
                  <a:srgbClr val="000080"/>
                </a:highlight>
                <a:latin typeface="arial" panose="020B0604020202020204" pitchFamily="34" charset="0"/>
              </a:rPr>
              <a:t> and </a:t>
            </a:r>
            <a:r>
              <a:rPr lang="en-US" sz="9600" b="1" i="0" dirty="0">
                <a:solidFill>
                  <a:schemeClr val="tx1"/>
                </a:solidFill>
                <a:effectLst/>
                <a:highlight>
                  <a:srgbClr val="000080"/>
                </a:highlight>
                <a:latin typeface="arial" panose="020B0604020202020204" pitchFamily="34" charset="0"/>
              </a:rPr>
              <a:t>Crisis</a:t>
            </a:r>
            <a:r>
              <a:rPr lang="en-US" sz="9600" b="0" i="0" dirty="0">
                <a:solidFill>
                  <a:schemeClr val="tx1"/>
                </a:solidFill>
                <a:effectLst/>
                <a:highlight>
                  <a:srgbClr val="000080"/>
                </a:highlight>
                <a:latin typeface="arial" panose="020B0604020202020204" pitchFamily="34" charset="0"/>
              </a:rPr>
              <a:t> Blueprint </a:t>
            </a:r>
            <a:r>
              <a:rPr lang="en-US" sz="9600" b="0" i="0" dirty="0">
                <a:solidFill>
                  <a:schemeClr val="tx1"/>
                </a:solidFill>
                <a:effectLst/>
                <a:latin typeface="arial" panose="020B0604020202020204" pitchFamily="34" charset="0"/>
              </a:rPr>
              <a:t>.</a:t>
            </a:r>
            <a:endPar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en-US" sz="9600" dirty="0">
                <a:solidFill>
                  <a:schemeClr val="tx1"/>
                </a:solidFill>
                <a:latin typeface="Arial" panose="020B0604020202020204" pitchFamily="34" charset="0"/>
                <a:ea typeface="Times New Roman" panose="02020603050405020304" pitchFamily="18" charset="0"/>
                <a:cs typeface="Arial" panose="020B0604020202020204" pitchFamily="34" charset="0"/>
              </a:rPr>
              <a:t>6</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Integrated border management </a:t>
            </a:r>
            <a:r>
              <a:rPr lang="en-U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rPr>
              <a:t>mixed or hybrid migration</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formed, at the same time, by migrants and people who require protection. </a:t>
            </a:r>
          </a:p>
          <a:p>
            <a:pPr lvl="0" algn="just">
              <a:lnSpc>
                <a:spcPct val="107000"/>
              </a:lnSpc>
            </a:pPr>
            <a:r>
              <a:rPr lang="en-US" sz="9600" dirty="0">
                <a:solidFill>
                  <a:schemeClr val="tx1"/>
                </a:solidFill>
                <a:latin typeface="Arial" panose="020B0604020202020204" pitchFamily="34" charset="0"/>
                <a:ea typeface="Times New Roman" panose="02020603050405020304" pitchFamily="18" charset="0"/>
                <a:cs typeface="Arial" panose="020B0604020202020204" pitchFamily="34" charset="0"/>
              </a:rPr>
              <a:t>7.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Creation of </a:t>
            </a:r>
            <a:r>
              <a:rPr lang="en-U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rPr>
              <a:t>Asylum expert teams</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who could travel for a specified period of time to assist Member States in case of need</a:t>
            </a:r>
            <a:r>
              <a:rPr lang="es-E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ES" dirty="0"/>
          </a:p>
        </p:txBody>
      </p:sp>
      <p:sp>
        <p:nvSpPr>
          <p:cNvPr id="4" name="Marcador de número de diapositiva 3">
            <a:extLst>
              <a:ext uri="{FF2B5EF4-FFF2-40B4-BE49-F238E27FC236}">
                <a16:creationId xmlns:a16="http://schemas.microsoft.com/office/drawing/2014/main" id="{C3817A43-C7DA-4626-8FCE-8992BCD8E68E}"/>
              </a:ext>
            </a:extLst>
          </p:cNvPr>
          <p:cNvSpPr>
            <a:spLocks noGrp="1"/>
          </p:cNvSpPr>
          <p:nvPr>
            <p:ph type="sldNum" sz="quarter" idx="12"/>
          </p:nvPr>
        </p:nvSpPr>
        <p:spPr>
          <a:xfrm>
            <a:off x="10848975" y="6132487"/>
            <a:ext cx="1142245" cy="669925"/>
          </a:xfrm>
        </p:spPr>
        <p:txBody>
          <a:bodyPr/>
          <a:lstStyle/>
          <a:p>
            <a:fld id="{D57F1E4F-1CFF-5643-939E-217C01CDF565}" type="slidenum">
              <a:rPr lang="en-US" smtClean="0">
                <a:solidFill>
                  <a:schemeClr val="tx1"/>
                </a:solidFill>
              </a:rPr>
              <a:pPr/>
              <a:t>20</a:t>
            </a:fld>
            <a:endParaRPr lang="en-US" dirty="0">
              <a:solidFill>
                <a:schemeClr val="tx1"/>
              </a:solidFill>
            </a:endParaRPr>
          </a:p>
        </p:txBody>
      </p:sp>
    </p:spTree>
    <p:extLst>
      <p:ext uri="{BB962C8B-B14F-4D97-AF65-F5344CB8AC3E}">
        <p14:creationId xmlns:p14="http://schemas.microsoft.com/office/powerpoint/2010/main" val="547442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F52BFC51-FD8E-42B8-BD40-7EE5F56C6E37}"/>
              </a:ext>
            </a:extLst>
          </p:cNvPr>
          <p:cNvSpPr>
            <a:spLocks noGrp="1"/>
          </p:cNvSpPr>
          <p:nvPr>
            <p:ph type="sldNum" sz="quarter" idx="12"/>
          </p:nvPr>
        </p:nvSpPr>
        <p:spPr/>
        <p:txBody>
          <a:bodyPr/>
          <a:lstStyle/>
          <a:p>
            <a:fld id="{D57F1E4F-1CFF-5643-939E-217C01CDF565}" type="slidenum">
              <a:rPr lang="en-US" smtClean="0">
                <a:solidFill>
                  <a:schemeClr val="tx1">
                    <a:lumMod val="95000"/>
                  </a:schemeClr>
                </a:solidFill>
              </a:rPr>
              <a:pPr/>
              <a:t>21</a:t>
            </a:fld>
            <a:endParaRPr lang="en-US" dirty="0">
              <a:solidFill>
                <a:schemeClr val="tx1">
                  <a:lumMod val="95000"/>
                </a:schemeClr>
              </a:solidFill>
            </a:endParaRPr>
          </a:p>
        </p:txBody>
      </p:sp>
      <p:sp>
        <p:nvSpPr>
          <p:cNvPr id="5" name="CuadroTexto 4">
            <a:extLst>
              <a:ext uri="{FF2B5EF4-FFF2-40B4-BE49-F238E27FC236}">
                <a16:creationId xmlns:a16="http://schemas.microsoft.com/office/drawing/2014/main" id="{654D5B75-464E-4F71-AC94-B6928E1F51C9}"/>
              </a:ext>
            </a:extLst>
          </p:cNvPr>
          <p:cNvSpPr txBox="1"/>
          <p:nvPr/>
        </p:nvSpPr>
        <p:spPr>
          <a:xfrm>
            <a:off x="523874" y="863601"/>
            <a:ext cx="10981571" cy="5262979"/>
          </a:xfrm>
          <a:prstGeom prst="rect">
            <a:avLst/>
          </a:prstGeom>
          <a:noFill/>
        </p:spPr>
        <p:txBody>
          <a:bodyPr wrap="square">
            <a:spAutoFit/>
          </a:bodyPr>
          <a:lstStyle/>
          <a:p>
            <a:pPr algn="ctr"/>
            <a:r>
              <a:rPr lang="en-US" sz="4000" b="1" i="0" dirty="0">
                <a:solidFill>
                  <a:schemeClr val="tx1">
                    <a:lumMod val="95000"/>
                  </a:schemeClr>
                </a:solidFill>
                <a:effectLst/>
                <a:highlight>
                  <a:srgbClr val="000080"/>
                </a:highlight>
                <a:latin typeface="+mj-lt"/>
                <a:ea typeface="MS UI Gothic" panose="020B0600070205080204" pitchFamily="34" charset="-128"/>
              </a:rPr>
              <a:t>The reform of the common European asylum system aims to:</a:t>
            </a:r>
          </a:p>
          <a:p>
            <a:pPr algn="l">
              <a:buFont typeface="Arial" panose="020B0604020202020204" pitchFamily="34" charset="0"/>
              <a:buChar char="•"/>
            </a:pPr>
            <a:r>
              <a:rPr lang="en-US" sz="3200" b="0" i="0" dirty="0">
                <a:solidFill>
                  <a:schemeClr val="tx1">
                    <a:lumMod val="95000"/>
                  </a:schemeClr>
                </a:solidFill>
                <a:effectLst/>
                <a:latin typeface="+mj-lt"/>
                <a:ea typeface="MS UI Gothic" panose="020B0600070205080204" pitchFamily="34" charset="-128"/>
              </a:rPr>
              <a:t>Establish a </a:t>
            </a:r>
            <a:r>
              <a:rPr lang="en-US" sz="3200" b="1" i="0" dirty="0">
                <a:solidFill>
                  <a:schemeClr val="bg2">
                    <a:lumMod val="75000"/>
                  </a:schemeClr>
                </a:solidFill>
                <a:effectLst/>
                <a:highlight>
                  <a:srgbClr val="00FF00"/>
                </a:highlight>
                <a:latin typeface="+mj-lt"/>
                <a:ea typeface="MS UI Gothic" panose="020B0600070205080204" pitchFamily="34" charset="-128"/>
              </a:rPr>
              <a:t>common framework </a:t>
            </a:r>
            <a:r>
              <a:rPr lang="en-US" sz="3200" b="0" i="0" dirty="0">
                <a:solidFill>
                  <a:schemeClr val="tx1">
                    <a:lumMod val="95000"/>
                  </a:schemeClr>
                </a:solidFill>
                <a:effectLst/>
                <a:latin typeface="+mj-lt"/>
                <a:ea typeface="MS UI Gothic" panose="020B0600070205080204" pitchFamily="34" charset="-128"/>
              </a:rPr>
              <a:t>that contributes to the </a:t>
            </a:r>
            <a:r>
              <a:rPr lang="en-US" sz="3200" b="1" i="0" dirty="0">
                <a:solidFill>
                  <a:schemeClr val="tx1">
                    <a:lumMod val="95000"/>
                  </a:schemeClr>
                </a:solidFill>
                <a:effectLst/>
                <a:latin typeface="+mj-lt"/>
                <a:ea typeface="MS UI Gothic" panose="020B0600070205080204" pitchFamily="34" charset="-128"/>
              </a:rPr>
              <a:t>comprehensive approach</a:t>
            </a:r>
            <a:r>
              <a:rPr lang="en-US" sz="3200" b="0" i="0" dirty="0">
                <a:solidFill>
                  <a:schemeClr val="tx1">
                    <a:lumMod val="95000"/>
                  </a:schemeClr>
                </a:solidFill>
                <a:effectLst/>
                <a:latin typeface="+mj-lt"/>
                <a:ea typeface="MS UI Gothic" panose="020B0600070205080204" pitchFamily="34" charset="-128"/>
              </a:rPr>
              <a:t> to asylum and migration management</a:t>
            </a:r>
          </a:p>
          <a:p>
            <a:pPr algn="l">
              <a:buFont typeface="Arial" panose="020B0604020202020204" pitchFamily="34" charset="0"/>
              <a:buChar char="•"/>
            </a:pPr>
            <a:r>
              <a:rPr lang="en-US" sz="3200" dirty="0">
                <a:solidFill>
                  <a:schemeClr val="tx1">
                    <a:lumMod val="95000"/>
                  </a:schemeClr>
                </a:solidFill>
                <a:latin typeface="+mj-lt"/>
                <a:ea typeface="MS UI Gothic" panose="020B0600070205080204" pitchFamily="34" charset="-128"/>
              </a:rPr>
              <a:t>M</a:t>
            </a:r>
            <a:r>
              <a:rPr lang="en-US" sz="3200" b="0" i="0" dirty="0">
                <a:solidFill>
                  <a:schemeClr val="tx1">
                    <a:lumMod val="95000"/>
                  </a:schemeClr>
                </a:solidFill>
                <a:effectLst/>
                <a:latin typeface="+mj-lt"/>
                <a:ea typeface="MS UI Gothic" panose="020B0600070205080204" pitchFamily="34" charset="-128"/>
              </a:rPr>
              <a:t>ake the system </a:t>
            </a:r>
            <a:r>
              <a:rPr lang="en-US" sz="3200" b="1" i="0" dirty="0">
                <a:solidFill>
                  <a:schemeClr val="bg2">
                    <a:lumMod val="75000"/>
                  </a:schemeClr>
                </a:solidFill>
                <a:effectLst/>
                <a:highlight>
                  <a:srgbClr val="00FF00"/>
                </a:highlight>
                <a:latin typeface="+mj-lt"/>
                <a:ea typeface="MS UI Gothic" panose="020B0600070205080204" pitchFamily="34" charset="-128"/>
              </a:rPr>
              <a:t>more efficient </a:t>
            </a:r>
            <a:r>
              <a:rPr lang="en-US" sz="3200" b="0" i="0" dirty="0">
                <a:solidFill>
                  <a:schemeClr val="tx1">
                    <a:lumMod val="95000"/>
                  </a:schemeClr>
                </a:solidFill>
                <a:effectLst/>
                <a:latin typeface="+mj-lt"/>
                <a:ea typeface="MS UI Gothic" panose="020B0600070205080204" pitchFamily="34" charset="-128"/>
              </a:rPr>
              <a:t>and </a:t>
            </a:r>
            <a:r>
              <a:rPr lang="en-US" sz="3200" b="1" i="0" dirty="0">
                <a:solidFill>
                  <a:schemeClr val="tx1">
                    <a:lumMod val="95000"/>
                  </a:schemeClr>
                </a:solidFill>
                <a:effectLst/>
                <a:latin typeface="+mj-lt"/>
                <a:ea typeface="MS UI Gothic" panose="020B0600070205080204" pitchFamily="34" charset="-128"/>
              </a:rPr>
              <a:t>more resistant</a:t>
            </a:r>
            <a:r>
              <a:rPr lang="en-US" sz="3200" b="0" i="0" dirty="0">
                <a:solidFill>
                  <a:schemeClr val="tx1">
                    <a:lumMod val="95000"/>
                  </a:schemeClr>
                </a:solidFill>
                <a:effectLst/>
                <a:latin typeface="+mj-lt"/>
                <a:ea typeface="MS UI Gothic" panose="020B0600070205080204" pitchFamily="34" charset="-128"/>
              </a:rPr>
              <a:t> to migratory pressure</a:t>
            </a:r>
          </a:p>
          <a:p>
            <a:pPr algn="l">
              <a:buFont typeface="Arial" panose="020B0604020202020204" pitchFamily="34" charset="0"/>
              <a:buChar char="•"/>
            </a:pPr>
            <a:r>
              <a:rPr lang="en-US" sz="3200" b="1" dirty="0">
                <a:solidFill>
                  <a:schemeClr val="bg2">
                    <a:lumMod val="75000"/>
                  </a:schemeClr>
                </a:solidFill>
                <a:highlight>
                  <a:srgbClr val="00FF00"/>
                </a:highlight>
                <a:latin typeface="+mj-lt"/>
                <a:ea typeface="MS UI Gothic" panose="020B0600070205080204" pitchFamily="34" charset="-128"/>
              </a:rPr>
              <a:t>E</a:t>
            </a:r>
            <a:r>
              <a:rPr lang="en-US" sz="3200" b="1" i="0" dirty="0">
                <a:solidFill>
                  <a:schemeClr val="bg2">
                    <a:lumMod val="75000"/>
                  </a:schemeClr>
                </a:solidFill>
                <a:effectLst/>
                <a:highlight>
                  <a:srgbClr val="00FF00"/>
                </a:highlight>
                <a:latin typeface="+mj-lt"/>
                <a:ea typeface="MS UI Gothic" panose="020B0600070205080204" pitchFamily="34" charset="-128"/>
              </a:rPr>
              <a:t>liminate pull factors as well as secondary movements</a:t>
            </a:r>
          </a:p>
          <a:p>
            <a:pPr algn="l">
              <a:buFont typeface="Arial" panose="020B0604020202020204" pitchFamily="34" charset="0"/>
              <a:buChar char="•"/>
            </a:pPr>
            <a:r>
              <a:rPr lang="en-US" sz="3200" b="1" i="0" dirty="0">
                <a:solidFill>
                  <a:schemeClr val="bg2">
                    <a:lumMod val="75000"/>
                  </a:schemeClr>
                </a:solidFill>
                <a:effectLst/>
                <a:highlight>
                  <a:srgbClr val="00FF00"/>
                </a:highlight>
                <a:latin typeface="+mj-lt"/>
                <a:ea typeface="MS UI Gothic" panose="020B0600070205080204" pitchFamily="34" charset="-128"/>
              </a:rPr>
              <a:t>Support</a:t>
            </a:r>
            <a:r>
              <a:rPr lang="en-US" sz="3200" b="1" i="0" dirty="0">
                <a:solidFill>
                  <a:schemeClr val="tx1">
                    <a:lumMod val="95000"/>
                  </a:schemeClr>
                </a:solidFill>
                <a:effectLst/>
                <a:latin typeface="+mj-lt"/>
                <a:ea typeface="MS UI Gothic" panose="020B0600070205080204" pitchFamily="34" charset="-128"/>
              </a:rPr>
              <a:t> the most affected member states</a:t>
            </a:r>
            <a:r>
              <a:rPr lang="en-US" sz="3200" b="0" i="0" dirty="0">
                <a:solidFill>
                  <a:schemeClr val="tx1">
                    <a:lumMod val="95000"/>
                  </a:schemeClr>
                </a:solidFill>
                <a:effectLst/>
                <a:latin typeface="+mj-lt"/>
                <a:ea typeface="MS UI Gothic" panose="020B0600070205080204" pitchFamily="34" charset="-128"/>
              </a:rPr>
              <a:t> </a:t>
            </a:r>
          </a:p>
        </p:txBody>
      </p:sp>
      <p:sp>
        <p:nvSpPr>
          <p:cNvPr id="2" name="Globo: flecha cuádruple 1">
            <a:extLst>
              <a:ext uri="{FF2B5EF4-FFF2-40B4-BE49-F238E27FC236}">
                <a16:creationId xmlns:a16="http://schemas.microsoft.com/office/drawing/2014/main" id="{E6ACA911-389E-4424-8F02-9488F69518CA}"/>
              </a:ext>
            </a:extLst>
          </p:cNvPr>
          <p:cNvSpPr/>
          <p:nvPr/>
        </p:nvSpPr>
        <p:spPr>
          <a:xfrm>
            <a:off x="10801350" y="1019175"/>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15678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6C941C2-F3C2-4857-BB9F-0CF71EDDEEF2}"/>
              </a:ext>
            </a:extLst>
          </p:cNvPr>
          <p:cNvSpPr>
            <a:spLocks noGrp="1"/>
          </p:cNvSpPr>
          <p:nvPr>
            <p:ph type="body" sz="quarter" idx="13"/>
          </p:nvPr>
        </p:nvSpPr>
        <p:spPr>
          <a:xfrm>
            <a:off x="314805" y="1810014"/>
            <a:ext cx="10978974" cy="5378186"/>
          </a:xfrm>
        </p:spPr>
        <p:txBody>
          <a:bodyPr>
            <a:noAutofit/>
          </a:bodyPr>
          <a:lstStyle/>
          <a:p>
            <a:pPr algn="ctr"/>
            <a:r>
              <a:rPr lang="en-US" sz="2800" b="1" dirty="0">
                <a:highlight>
                  <a:srgbClr val="800000"/>
                </a:highlight>
                <a:latin typeface="Arial" panose="020B0604020202020204" pitchFamily="34" charset="0"/>
              </a:rPr>
              <a:t>THE PACT PROPOSES A NEW PROCEDURE</a:t>
            </a:r>
          </a:p>
          <a:p>
            <a:r>
              <a:rPr lang="en-US" sz="2800" b="1" dirty="0">
                <a:highlight>
                  <a:srgbClr val="000080"/>
                </a:highlight>
                <a:latin typeface="Arial" panose="020B0604020202020204" pitchFamily="34" charset="0"/>
              </a:rPr>
              <a:t>Accelerated border procedure </a:t>
            </a:r>
            <a:r>
              <a:rPr lang="en-US" sz="2800" b="1" dirty="0">
                <a:latin typeface="Arial" panose="020B0604020202020204" pitchFamily="34" charset="0"/>
              </a:rPr>
              <a:t>with a nationality criterion to quickly examine asylum applications from people from countries with low recognition rates, which is discriminatory and totally contrary to the criteria of the right to asylum and the principle of non-refoulement. </a:t>
            </a:r>
          </a:p>
          <a:p>
            <a:r>
              <a:rPr lang="en-US" sz="2800" b="1" dirty="0">
                <a:highlight>
                  <a:srgbClr val="000080"/>
                </a:highlight>
                <a:latin typeface="Arial" panose="020B0604020202020204" pitchFamily="34" charset="0"/>
              </a:rPr>
              <a:t>It would not apply </a:t>
            </a:r>
            <a:r>
              <a:rPr lang="en-US" sz="2800" b="1" dirty="0">
                <a:latin typeface="Arial" panose="020B0604020202020204" pitchFamily="34" charset="0"/>
              </a:rPr>
              <a:t>to unaccompanied children or to families with children under 12 years of age. </a:t>
            </a:r>
          </a:p>
          <a:p>
            <a:r>
              <a:rPr lang="en-US" sz="2800" b="1" dirty="0">
                <a:latin typeface="Arial" panose="020B0604020202020204" pitchFamily="34" charset="0"/>
              </a:rPr>
              <a:t>situations of vulnerability would be assessed on a </a:t>
            </a:r>
            <a:r>
              <a:rPr lang="en-US" sz="2800" b="1" dirty="0">
                <a:highlight>
                  <a:srgbClr val="000080"/>
                </a:highlight>
                <a:latin typeface="Arial" panose="020B0604020202020204" pitchFamily="34" charset="0"/>
              </a:rPr>
              <a:t>case-by-case</a:t>
            </a:r>
            <a:r>
              <a:rPr lang="en-US" sz="2800" b="1" dirty="0">
                <a:latin typeface="Arial" panose="020B0604020202020204" pitchFamily="34" charset="0"/>
              </a:rPr>
              <a:t> basis.</a:t>
            </a:r>
          </a:p>
          <a:p>
            <a:endParaRPr lang="es-ES" dirty="0">
              <a:latin typeface="Arial" panose="020B0604020202020204" pitchFamily="34" charset="0"/>
            </a:endParaRPr>
          </a:p>
          <a:p>
            <a:endParaRPr lang="es-ES" dirty="0">
              <a:latin typeface="Arial" panose="020B0604020202020204" pitchFamily="34" charset="0"/>
            </a:endParaRPr>
          </a:p>
          <a:p>
            <a:endParaRPr lang="es-ES" dirty="0"/>
          </a:p>
        </p:txBody>
      </p:sp>
      <p:sp>
        <p:nvSpPr>
          <p:cNvPr id="5" name="Marcador de número de diapositiva 4">
            <a:extLst>
              <a:ext uri="{FF2B5EF4-FFF2-40B4-BE49-F238E27FC236}">
                <a16:creationId xmlns:a16="http://schemas.microsoft.com/office/drawing/2014/main" id="{AE9748D0-F110-4F8F-B81F-DA003DFDF99D}"/>
              </a:ext>
            </a:extLst>
          </p:cNvPr>
          <p:cNvSpPr>
            <a:spLocks noGrp="1"/>
          </p:cNvSpPr>
          <p:nvPr>
            <p:ph type="sldNum" sz="quarter" idx="12"/>
          </p:nvPr>
        </p:nvSpPr>
        <p:spPr/>
        <p:txBody>
          <a:bodyPr/>
          <a:lstStyle/>
          <a:p>
            <a:fld id="{D57F1E4F-1CFF-5643-939E-217C01CDF565}" type="slidenum">
              <a:rPr lang="en-US" smtClean="0">
                <a:solidFill>
                  <a:schemeClr val="tx1"/>
                </a:solidFill>
              </a:rPr>
              <a:pPr/>
              <a:t>22</a:t>
            </a:fld>
            <a:endParaRPr lang="en-US" dirty="0">
              <a:solidFill>
                <a:schemeClr val="tx1"/>
              </a:solidFill>
            </a:endParaRPr>
          </a:p>
        </p:txBody>
      </p:sp>
      <p:sp>
        <p:nvSpPr>
          <p:cNvPr id="2" name="Globo: flecha cuádruple 1">
            <a:extLst>
              <a:ext uri="{FF2B5EF4-FFF2-40B4-BE49-F238E27FC236}">
                <a16:creationId xmlns:a16="http://schemas.microsoft.com/office/drawing/2014/main" id="{7445B62B-8679-46BA-A0A4-70BF7C9266D0}"/>
              </a:ext>
            </a:extLst>
          </p:cNvPr>
          <p:cNvSpPr/>
          <p:nvPr/>
        </p:nvSpPr>
        <p:spPr>
          <a:xfrm>
            <a:off x="10801350" y="123825"/>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04294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9EF01-275A-4C5C-9823-DD0375768FF4}"/>
              </a:ext>
            </a:extLst>
          </p:cNvPr>
          <p:cNvSpPr>
            <a:spLocks noGrp="1"/>
          </p:cNvSpPr>
          <p:nvPr>
            <p:ph type="title"/>
          </p:nvPr>
        </p:nvSpPr>
        <p:spPr>
          <a:xfrm>
            <a:off x="121606" y="2035651"/>
            <a:ext cx="11994192" cy="4860449"/>
          </a:xfrm>
        </p:spPr>
        <p:txBody>
          <a:bodyPr>
            <a:normAutofit fontScale="90000"/>
          </a:bodyPr>
          <a:lstStyle/>
          <a:p>
            <a:pPr>
              <a:spcBef>
                <a:spcPts val="975"/>
              </a:spcBef>
            </a:pPr>
            <a:r>
              <a:rPr lang="en-US" sz="2400" b="1" dirty="0">
                <a:highlight>
                  <a:srgbClr val="000080"/>
                </a:highlight>
              </a:rPr>
              <a:t>NEW BALANCE TO RECONCILE </a:t>
            </a:r>
            <a:r>
              <a:rPr lang="en-US" sz="2400" dirty="0"/>
              <a:t>THE TENSIONS BETWEEN THE RULE OF LAW (CONSTITUTIO-NAL AND INTERNATIONAL JURISPRUDENCE), THE ECONOMIC CAPACITY OF THE EU AND THE STATES AND THE DEMANDING ECONOMIC COMPETITION OF THE GLOBAL CONTEXT.</a:t>
            </a:r>
            <a:br>
              <a:rPr lang="en-US" sz="2400" dirty="0"/>
            </a:br>
            <a:r>
              <a:rPr lang="en-US" sz="2400" dirty="0"/>
              <a:t> </a:t>
            </a:r>
            <a:br>
              <a:rPr lang="en-US" sz="2400" dirty="0"/>
            </a:br>
            <a:r>
              <a:rPr lang="en-US" sz="2400" dirty="0">
                <a:highlight>
                  <a:srgbClr val="000080"/>
                </a:highlight>
              </a:rPr>
              <a:t>What society do we want: INCLUSIVE OR closed?</a:t>
            </a:r>
            <a:r>
              <a:rPr lang="en-US" sz="2400" dirty="0"/>
              <a:t> Will we be faithful to the European constitutional heritage (dignity of the people, open society, protection of refugees), considered the cause of the development of Europe in the last 75 years?</a:t>
            </a:r>
            <a:br>
              <a:rPr lang="en-US" sz="2400" dirty="0"/>
            </a:br>
            <a:br>
              <a:rPr lang="en-US" sz="2400" dirty="0"/>
            </a:br>
            <a:r>
              <a:rPr lang="en-US" sz="2400" dirty="0">
                <a:highlight>
                  <a:srgbClr val="000080"/>
                </a:highlight>
              </a:rPr>
              <a:t>What do EUROPEANS want to be </a:t>
            </a:r>
            <a:r>
              <a:rPr lang="en-US" sz="2400" dirty="0"/>
              <a:t>in the global context?  Were we ready to make </a:t>
            </a:r>
            <a:r>
              <a:rPr lang="en-US" sz="2400" dirty="0">
                <a:highlight>
                  <a:srgbClr val="000080"/>
                </a:highlight>
              </a:rPr>
              <a:t>individual and collective sacrifices </a:t>
            </a:r>
            <a:r>
              <a:rPr lang="en-US" sz="2400" dirty="0"/>
              <a:t>to achieve a democratic, inclusive and competitive Europe?</a:t>
            </a:r>
            <a:br>
              <a:rPr lang="en-US" sz="2400" dirty="0"/>
            </a:br>
            <a:br>
              <a:rPr lang="en-US" sz="2400" dirty="0"/>
            </a:br>
            <a:r>
              <a:rPr lang="en-US" sz="2400" dirty="0"/>
              <a:t>These questions must be answered for us (as </a:t>
            </a:r>
            <a:r>
              <a:rPr lang="en-US" sz="2400" dirty="0" err="1"/>
              <a:t>professorS</a:t>
            </a:r>
            <a:r>
              <a:rPr lang="en-US" sz="2400" dirty="0"/>
              <a:t>, students and </a:t>
            </a:r>
            <a:r>
              <a:rPr lang="en-US" sz="2400" dirty="0" err="1"/>
              <a:t>cityzens</a:t>
            </a:r>
            <a:r>
              <a:rPr lang="en-US" sz="2400" dirty="0"/>
              <a:t>). the future of </a:t>
            </a:r>
            <a:r>
              <a:rPr lang="en-US" sz="2400" dirty="0" err="1"/>
              <a:t>europe</a:t>
            </a:r>
            <a:r>
              <a:rPr lang="en-US" sz="2400" dirty="0"/>
              <a:t> depends on it.</a:t>
            </a:r>
            <a:endParaRPr lang="es-ES" sz="2400" dirty="0"/>
          </a:p>
        </p:txBody>
      </p:sp>
      <p:sp>
        <p:nvSpPr>
          <p:cNvPr id="4" name="Marcador de número de diapositiva 3">
            <a:extLst>
              <a:ext uri="{FF2B5EF4-FFF2-40B4-BE49-F238E27FC236}">
                <a16:creationId xmlns:a16="http://schemas.microsoft.com/office/drawing/2014/main" id="{365DD0AB-5101-4550-84BE-51BA0CBE083A}"/>
              </a:ext>
            </a:extLst>
          </p:cNvPr>
          <p:cNvSpPr>
            <a:spLocks noGrp="1"/>
          </p:cNvSpPr>
          <p:nvPr>
            <p:ph type="sldNum" sz="quarter" idx="12"/>
          </p:nvPr>
        </p:nvSpPr>
        <p:spPr>
          <a:xfrm>
            <a:off x="10928149" y="5671115"/>
            <a:ext cx="1142245" cy="669925"/>
          </a:xfrm>
        </p:spPr>
        <p:txBody>
          <a:bodyPr/>
          <a:lstStyle/>
          <a:p>
            <a:fld id="{D57F1E4F-1CFF-5643-939E-217C01CDF565}" type="slidenum">
              <a:rPr lang="en-US" smtClean="0">
                <a:solidFill>
                  <a:schemeClr val="tx1"/>
                </a:solidFill>
              </a:rPr>
              <a:pPr/>
              <a:t>23</a:t>
            </a:fld>
            <a:endParaRPr lang="en-US" dirty="0">
              <a:solidFill>
                <a:schemeClr val="tx1"/>
              </a:solidFill>
            </a:endParaRPr>
          </a:p>
        </p:txBody>
      </p:sp>
      <p:sp>
        <p:nvSpPr>
          <p:cNvPr id="7" name="Marcador de texto 2">
            <a:extLst>
              <a:ext uri="{FF2B5EF4-FFF2-40B4-BE49-F238E27FC236}">
                <a16:creationId xmlns:a16="http://schemas.microsoft.com/office/drawing/2014/main" id="{108EB0AE-B7D4-4D10-B6ED-30B12A2ECB68}"/>
              </a:ext>
            </a:extLst>
          </p:cNvPr>
          <p:cNvSpPr txBox="1">
            <a:spLocks/>
          </p:cNvSpPr>
          <p:nvPr/>
        </p:nvSpPr>
        <p:spPr>
          <a:xfrm>
            <a:off x="76200" y="63303"/>
            <a:ext cx="11994193" cy="2049224"/>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s-ES" sz="6500" b="1" dirty="0">
                <a:solidFill>
                  <a:srgbClr val="FFFF00"/>
                </a:solidFill>
                <a:highlight>
                  <a:srgbClr val="000080"/>
                </a:highlight>
              </a:rPr>
              <a:t>CONCLUSIONS</a:t>
            </a:r>
            <a:r>
              <a:rPr lang="es-ES" sz="6500" b="1" dirty="0">
                <a:solidFill>
                  <a:srgbClr val="FFFF00"/>
                </a:solidFill>
              </a:rPr>
              <a:t>:  </a:t>
            </a:r>
            <a:r>
              <a:rPr lang="en-US" sz="4500" b="1" dirty="0">
                <a:solidFill>
                  <a:srgbClr val="FFFF00"/>
                </a:solidFill>
              </a:rPr>
              <a:t>Confirmed by the Commission the restrictive approaches about migration and asylum, its strong controls and its preference for limited mobility to qualified workers, the new proposal on the European Pact confronts us with the problem about the type of society we want: closed or open, with the following </a:t>
            </a:r>
            <a:r>
              <a:rPr lang="en-US" sz="4500" b="1" dirty="0" err="1">
                <a:solidFill>
                  <a:srgbClr val="FFFF00"/>
                </a:solidFill>
              </a:rPr>
              <a:t>chalenges</a:t>
            </a:r>
            <a:r>
              <a:rPr lang="en-US" sz="4500" b="1" dirty="0">
                <a:solidFill>
                  <a:srgbClr val="FFFF00"/>
                </a:solidFill>
              </a:rPr>
              <a:t>:</a:t>
            </a:r>
            <a:endParaRPr lang="es-ES" sz="4500" b="1" dirty="0">
              <a:solidFill>
                <a:srgbClr val="FFFF00"/>
              </a:solidFill>
            </a:endParaRPr>
          </a:p>
        </p:txBody>
      </p:sp>
    </p:spTree>
    <p:extLst>
      <p:ext uri="{BB962C8B-B14F-4D97-AF65-F5344CB8AC3E}">
        <p14:creationId xmlns:p14="http://schemas.microsoft.com/office/powerpoint/2010/main" val="451772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24029-B1FE-45B8-840D-9A7C643486B8}"/>
              </a:ext>
            </a:extLst>
          </p:cNvPr>
          <p:cNvSpPr>
            <a:spLocks noGrp="1"/>
          </p:cNvSpPr>
          <p:nvPr>
            <p:ph type="title"/>
          </p:nvPr>
        </p:nvSpPr>
        <p:spPr>
          <a:xfrm>
            <a:off x="1828799" y="291915"/>
            <a:ext cx="8534401" cy="2281600"/>
          </a:xfrm>
        </p:spPr>
        <p:txBody>
          <a:bodyPr>
            <a:normAutofit/>
          </a:bodyPr>
          <a:lstStyle/>
          <a:p>
            <a:pPr algn="ctr"/>
            <a:r>
              <a:rPr lang="es-ES" sz="2000" dirty="0"/>
              <a:t>+</a:t>
            </a:r>
          </a:p>
        </p:txBody>
      </p:sp>
      <p:sp>
        <p:nvSpPr>
          <p:cNvPr id="3" name="Marcador de texto 2">
            <a:extLst>
              <a:ext uri="{FF2B5EF4-FFF2-40B4-BE49-F238E27FC236}">
                <a16:creationId xmlns:a16="http://schemas.microsoft.com/office/drawing/2014/main" id="{9A964984-E15A-4881-8481-92F4B6077886}"/>
              </a:ext>
            </a:extLst>
          </p:cNvPr>
          <p:cNvSpPr>
            <a:spLocks noGrp="1"/>
          </p:cNvSpPr>
          <p:nvPr>
            <p:ph type="body" idx="1"/>
          </p:nvPr>
        </p:nvSpPr>
        <p:spPr>
          <a:xfrm>
            <a:off x="1504950" y="1891719"/>
            <a:ext cx="9338859" cy="2194506"/>
          </a:xfrm>
        </p:spPr>
        <p:txBody>
          <a:bodyPr>
            <a:normAutofit fontScale="40000" lnSpcReduction="20000"/>
          </a:bodyPr>
          <a:lstStyle/>
          <a:p>
            <a:pPr algn="ctr"/>
            <a:r>
              <a:rPr lang="es-ES" sz="9000" b="1" dirty="0">
                <a:solidFill>
                  <a:schemeClr val="tx1"/>
                </a:solidFill>
              </a:rPr>
              <a:t>THANKS YOU</a:t>
            </a:r>
          </a:p>
          <a:p>
            <a:pPr algn="ctr"/>
            <a:r>
              <a:rPr lang="es-ES" sz="9000" b="1" dirty="0">
                <a:solidFill>
                  <a:schemeClr val="tx1"/>
                </a:solidFill>
              </a:rPr>
              <a:t>FOR YOUR ATTENTION AND I REMAIN </a:t>
            </a:r>
          </a:p>
          <a:p>
            <a:pPr algn="ctr"/>
            <a:r>
              <a:rPr lang="es-ES" sz="9000" b="1" dirty="0">
                <a:solidFill>
                  <a:schemeClr val="tx1"/>
                </a:solidFill>
              </a:rPr>
              <a:t>AT YOUR DISPOSAL FOR ANY QUESTIONS</a:t>
            </a:r>
          </a:p>
          <a:p>
            <a:pPr algn="ctr"/>
            <a:endParaRPr lang="es-ES" sz="4800" b="1" dirty="0">
              <a:solidFill>
                <a:schemeClr val="tx1"/>
              </a:solidFill>
            </a:endParaRPr>
          </a:p>
          <a:p>
            <a:pPr algn="ctr"/>
            <a:endParaRPr lang="es-ES" sz="4800" b="1" dirty="0">
              <a:solidFill>
                <a:schemeClr val="tx1"/>
              </a:solidFill>
            </a:endParaRPr>
          </a:p>
        </p:txBody>
      </p:sp>
      <p:sp>
        <p:nvSpPr>
          <p:cNvPr id="4" name="Marcador de número de diapositiva 3">
            <a:extLst>
              <a:ext uri="{FF2B5EF4-FFF2-40B4-BE49-F238E27FC236}">
                <a16:creationId xmlns:a16="http://schemas.microsoft.com/office/drawing/2014/main" id="{4353E08D-A170-45F7-9425-47BD64B8CC9D}"/>
              </a:ext>
            </a:extLst>
          </p:cNvPr>
          <p:cNvSpPr>
            <a:spLocks noGrp="1"/>
          </p:cNvSpPr>
          <p:nvPr>
            <p:ph type="sldNum" sz="quarter" idx="12"/>
          </p:nvPr>
        </p:nvSpPr>
        <p:spPr>
          <a:xfrm>
            <a:off x="10363200" y="5954255"/>
            <a:ext cx="1142245" cy="669925"/>
          </a:xfrm>
        </p:spPr>
        <p:txBody>
          <a:bodyPr/>
          <a:lstStyle/>
          <a:p>
            <a:fld id="{D57F1E4F-1CFF-5643-939E-217C01CDF565}" type="slidenum">
              <a:rPr lang="en-US" smtClean="0">
                <a:solidFill>
                  <a:schemeClr val="tx1"/>
                </a:solidFill>
              </a:rPr>
              <a:pPr/>
              <a:t>24</a:t>
            </a:fld>
            <a:endParaRPr lang="en-US" dirty="0">
              <a:solidFill>
                <a:schemeClr val="tx1"/>
              </a:solidFill>
            </a:endParaRPr>
          </a:p>
        </p:txBody>
      </p:sp>
    </p:spTree>
    <p:extLst>
      <p:ext uri="{BB962C8B-B14F-4D97-AF65-F5344CB8AC3E}">
        <p14:creationId xmlns:p14="http://schemas.microsoft.com/office/powerpoint/2010/main" val="159507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8B2EF1A-12EC-4046-BE91-C1DC4DC153D9}"/>
              </a:ext>
            </a:extLst>
          </p:cNvPr>
          <p:cNvSpPr>
            <a:spLocks noGrp="1"/>
          </p:cNvSpPr>
          <p:nvPr>
            <p:ph type="sldNum" sz="quarter" idx="12"/>
          </p:nvPr>
        </p:nvSpPr>
        <p:spPr>
          <a:xfrm>
            <a:off x="10868025" y="6092825"/>
            <a:ext cx="1142245" cy="669925"/>
          </a:xfrm>
        </p:spPr>
        <p:txBody>
          <a:bodyPr/>
          <a:lstStyle/>
          <a:p>
            <a:fld id="{D57F1E4F-1CFF-5643-939E-217C01CDF565}" type="slidenum">
              <a:rPr lang="en-US" smtClean="0">
                <a:solidFill>
                  <a:schemeClr val="tx1"/>
                </a:solidFill>
              </a:rPr>
              <a:pPr/>
              <a:t>3</a:t>
            </a:fld>
            <a:endParaRPr lang="en-US" dirty="0">
              <a:solidFill>
                <a:schemeClr val="tx1"/>
              </a:solidFill>
            </a:endParaRPr>
          </a:p>
        </p:txBody>
      </p:sp>
      <p:sp>
        <p:nvSpPr>
          <p:cNvPr id="6" name="CuadroTexto 5">
            <a:extLst>
              <a:ext uri="{FF2B5EF4-FFF2-40B4-BE49-F238E27FC236}">
                <a16:creationId xmlns:a16="http://schemas.microsoft.com/office/drawing/2014/main" id="{06173889-8B13-4FFA-838E-5F83FA5F25D6}"/>
              </a:ext>
            </a:extLst>
          </p:cNvPr>
          <p:cNvSpPr txBox="1"/>
          <p:nvPr/>
        </p:nvSpPr>
        <p:spPr>
          <a:xfrm>
            <a:off x="394910" y="1152525"/>
            <a:ext cx="11402180" cy="5016758"/>
          </a:xfrm>
          <a:prstGeom prst="rect">
            <a:avLst/>
          </a:prstGeom>
          <a:noFill/>
        </p:spPr>
        <p:txBody>
          <a:bodyPr wrap="square">
            <a:spAutoFit/>
          </a:bodyPr>
          <a:lstStyle/>
          <a:p>
            <a:r>
              <a:rPr lang="es-ES" sz="3200" dirty="0" err="1">
                <a:effectLst/>
                <a:latin typeface="Calibri" panose="020F0502020204030204" pitchFamily="34" charset="0"/>
                <a:ea typeface="Calibri" panose="020F0502020204030204" pitchFamily="34" charset="0"/>
                <a:cs typeface="Times New Roman" panose="02020603050405020304" pitchFamily="18" charset="0"/>
              </a:rPr>
              <a:t>My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latin typeface="Calibri" panose="020F0502020204030204" pitchFamily="34" charset="0"/>
                <a:ea typeface="Calibri" panose="020F0502020204030204" pitchFamily="34" charset="0"/>
                <a:cs typeface="Times New Roman" panose="02020603050405020304" pitchFamily="18" charset="0"/>
              </a:rPr>
              <a:t>lecture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will</a:t>
            </a:r>
            <a:r>
              <a:rPr lang="es-ES" sz="3200" dirty="0">
                <a:effectLst/>
                <a:latin typeface="Calibri" panose="020F0502020204030204" pitchFamily="34" charset="0"/>
                <a:ea typeface="Calibri" panose="020F0502020204030204" pitchFamily="34" charset="0"/>
                <a:cs typeface="Times New Roman" panose="02020603050405020304" pitchFamily="18" charset="0"/>
              </a:rPr>
              <a:t> be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structured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in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two</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parts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closely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related</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BECAUSE BOTH INITIATIVES LIMIT RIGHTS AND INCREASE CONTROLS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first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analysis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parlamentary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highlight>
                  <a:srgbClr val="000080"/>
                </a:highlight>
                <a:latin typeface="Calibri" panose="020F0502020204030204" pitchFamily="34" charset="0"/>
                <a:ea typeface="Calibri" panose="020F0502020204030204" pitchFamily="34" charset="0"/>
                <a:cs typeface="Times New Roman" panose="02020603050405020304" pitchFamily="18" charset="0"/>
              </a:rPr>
              <a:t>against</a:t>
            </a:r>
            <a:r>
              <a:rPr lang="es-ES" sz="3200" dirty="0">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highlight>
                  <a:srgbClr val="000080"/>
                </a:highlight>
                <a:latin typeface="Calibri" panose="020F0502020204030204" pitchFamily="34" charset="0"/>
                <a:ea typeface="Calibri" panose="020F0502020204030204" pitchFamily="34" charset="0"/>
                <a:cs typeface="Times New Roman" panose="02020603050405020304" pitchFamily="18" charset="0"/>
              </a:rPr>
              <a:t> covid-19</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s-ES" sz="3200" dirty="0" err="1">
                <a:latin typeface="Calibri" panose="020F0502020204030204" pitchFamily="34" charset="0"/>
                <a:ea typeface="Calibri" panose="020F0502020204030204" pitchFamily="34" charset="0"/>
                <a:cs typeface="Times New Roman" panose="02020603050405020304" pitchFamily="18" charset="0"/>
              </a:rPr>
              <a:t>second</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highlight>
                  <a:srgbClr val="008000"/>
                </a:highlight>
                <a:latin typeface="Calibri" panose="020F0502020204030204" pitchFamily="34" charset="0"/>
                <a:ea typeface="Calibri" panose="020F0502020204030204" pitchFamily="34" charset="0"/>
                <a:cs typeface="Times New Roman" panose="02020603050405020304" pitchFamily="18" charset="0"/>
              </a:rPr>
              <a:t>the future regulatory framework about freedom of movement and other rights in the European area</a:t>
            </a:r>
            <a:r>
              <a:rPr lang="en-US" sz="3200" dirty="0">
                <a:latin typeface="Calibri" panose="020F0502020204030204" pitchFamily="34" charset="0"/>
                <a:ea typeface="Calibri" panose="020F0502020204030204" pitchFamily="34" charset="0"/>
                <a:cs typeface="Times New Roman" panose="02020603050405020304" pitchFamily="18" charset="0"/>
              </a:rPr>
              <a:t>, according to the new European pact on migration and asylum</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s-ES" sz="3200" dirty="0">
                <a:effectLst/>
                <a:latin typeface="Calibri" panose="020F0502020204030204" pitchFamily="34" charset="0"/>
                <a:ea typeface="Calibri" panose="020F0502020204030204" pitchFamily="34" charset="0"/>
                <a:cs typeface="Times New Roman" panose="02020603050405020304" pitchFamily="18" charset="0"/>
              </a:rPr>
              <a:t>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finally</a:t>
            </a:r>
            <a:r>
              <a:rPr lang="es-ES" sz="3200" dirty="0">
                <a:effectLst/>
                <a:latin typeface="Calibri" panose="020F0502020204030204" pitchFamily="34" charset="0"/>
                <a:ea typeface="Calibri" panose="020F0502020204030204" pitchFamily="34" charset="0"/>
                <a:cs typeface="Times New Roman" panose="02020603050405020304" pitchFamily="18" charset="0"/>
              </a:rPr>
              <a:t>, debate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I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would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appreciate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could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send</a:t>
            </a:r>
            <a:r>
              <a:rPr lang="es-ES" sz="3200" dirty="0">
                <a:effectLst/>
                <a:latin typeface="Calibri" panose="020F0502020204030204" pitchFamily="34" charset="0"/>
                <a:ea typeface="Calibri" panose="020F0502020204030204" pitchFamily="34" charset="0"/>
                <a:cs typeface="Times New Roman" panose="02020603050405020304" pitchFamily="18" charset="0"/>
              </a:rPr>
              <a:t> me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your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via</a:t>
            </a:r>
            <a:r>
              <a:rPr lang="es-ES" sz="3200" dirty="0">
                <a:effectLst/>
                <a:latin typeface="Calibri" panose="020F0502020204030204" pitchFamily="34" charset="0"/>
                <a:ea typeface="Calibri" panose="020F0502020204030204" pitchFamily="34" charset="0"/>
                <a:cs typeface="Times New Roman" panose="02020603050405020304" pitchFamily="18" charset="0"/>
              </a:rPr>
              <a:t> chat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during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lecture</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so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3200" dirty="0">
                <a:effectLst/>
                <a:latin typeface="Calibri" panose="020F0502020204030204" pitchFamily="34" charset="0"/>
                <a:ea typeface="Calibri" panose="020F0502020204030204" pitchFamily="34" charset="0"/>
                <a:cs typeface="Times New Roman" panose="02020603050405020304" pitchFamily="18" charset="0"/>
              </a:rPr>
              <a:t> I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will</a:t>
            </a:r>
            <a:r>
              <a:rPr lang="es-ES" sz="3200" dirty="0">
                <a:effectLst/>
                <a:latin typeface="Calibri" panose="020F0502020204030204" pitchFamily="34" charset="0"/>
                <a:ea typeface="Calibri" panose="020F0502020204030204" pitchFamily="34" charset="0"/>
                <a:cs typeface="Times New Roman" panose="02020603050405020304" pitchFamily="18" charset="0"/>
              </a:rPr>
              <a:t> be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able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answer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them</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order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end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adjusting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time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limited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initially</a:t>
            </a:r>
            <a:r>
              <a:rPr lang="es-ES"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18849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B32A9513-E333-4487-8804-717F12E07739}"/>
              </a:ext>
            </a:extLst>
          </p:cNvPr>
          <p:cNvSpPr>
            <a:spLocks noGrp="1"/>
          </p:cNvSpPr>
          <p:nvPr>
            <p:ph type="sldNum" sz="quarter" idx="12"/>
          </p:nvPr>
        </p:nvSpPr>
        <p:spPr/>
        <p:txBody>
          <a:bodyPr/>
          <a:lstStyle/>
          <a:p>
            <a:fld id="{D57F1E4F-1CFF-5643-939E-217C01CDF565}" type="slidenum">
              <a:rPr lang="en-US" smtClean="0">
                <a:solidFill>
                  <a:schemeClr val="tx1"/>
                </a:solidFill>
              </a:rPr>
              <a:pPr/>
              <a:t>4</a:t>
            </a:fld>
            <a:endParaRPr lang="en-US" dirty="0">
              <a:solidFill>
                <a:schemeClr val="tx1"/>
              </a:solidFill>
            </a:endParaRPr>
          </a:p>
        </p:txBody>
      </p:sp>
      <p:sp>
        <p:nvSpPr>
          <p:cNvPr id="6" name="CuadroTexto 5">
            <a:extLst>
              <a:ext uri="{FF2B5EF4-FFF2-40B4-BE49-F238E27FC236}">
                <a16:creationId xmlns:a16="http://schemas.microsoft.com/office/drawing/2014/main" id="{4A2119DE-D220-48E1-BD90-8CF584E174B7}"/>
              </a:ext>
            </a:extLst>
          </p:cNvPr>
          <p:cNvSpPr txBox="1"/>
          <p:nvPr/>
        </p:nvSpPr>
        <p:spPr>
          <a:xfrm>
            <a:off x="266699" y="304801"/>
            <a:ext cx="11363325" cy="5509200"/>
          </a:xfrm>
          <a:prstGeom prst="rect">
            <a:avLst/>
          </a:prstGeom>
          <a:noFill/>
        </p:spPr>
        <p:txBody>
          <a:bodyPr wrap="square">
            <a:spAutoFit/>
          </a:bodyPr>
          <a:lstStyle/>
          <a:p>
            <a:r>
              <a:rPr lang="es-ES" sz="3200" dirty="0">
                <a:effectLst/>
                <a:latin typeface="Calibri" panose="020F0502020204030204" pitchFamily="34" charset="0"/>
                <a:ea typeface="Calibri" panose="020F0502020204030204" pitchFamily="34" charset="0"/>
                <a:cs typeface="Times New Roman" panose="02020603050405020304" pitchFamily="18" charset="0"/>
              </a:rPr>
              <a:t>As I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said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before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latin typeface="Calibri" panose="020F0502020204030204" pitchFamily="34" charset="0"/>
                <a:ea typeface="Calibri" panose="020F0502020204030204" pitchFamily="34" charset="0"/>
                <a:cs typeface="Times New Roman" panose="02020603050405020304" pitchFamily="18" charset="0"/>
              </a:rPr>
              <a:t>t</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first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analyzes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parliamentary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a:effectLst/>
                <a:latin typeface="Calibri" panose="020F0502020204030204" pitchFamily="34" charset="0"/>
                <a:ea typeface="Calibri" panose="020F0502020204030204" pitchFamily="34" charset="0"/>
                <a:cs typeface="Times New Roman" panose="02020603050405020304" pitchFamily="18" charset="0"/>
              </a:rPr>
              <a:t>(</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Nation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17 regional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adopted</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face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its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impact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3200" dirty="0">
                <a:effectLst/>
                <a:latin typeface="Calibri" panose="020F0502020204030204" pitchFamily="34" charset="0"/>
                <a:ea typeface="Calibri" panose="020F0502020204030204" pitchFamily="34" charset="0"/>
                <a:cs typeface="Times New Roman" panose="02020603050405020304" pitchFamily="18" charset="0"/>
              </a:rPr>
              <a:t> human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approved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so-</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called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declaration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regulates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Spanish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Constitution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article</a:t>
            </a:r>
            <a:r>
              <a:rPr lang="es-ES" sz="3200" dirty="0">
                <a:effectLst/>
                <a:latin typeface="Calibri" panose="020F0502020204030204" pitchFamily="34" charset="0"/>
                <a:ea typeface="Calibri" panose="020F0502020204030204" pitchFamily="34" charset="0"/>
                <a:cs typeface="Times New Roman" panose="02020603050405020304" pitchFamily="18" charset="0"/>
              </a:rPr>
              <a:t> 116,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a:latin typeface="Calibri" panose="020F0502020204030204" pitchFamily="34" charset="0"/>
                <a:ea typeface="Calibri" panose="020F0502020204030204" pitchFamily="34" charset="0"/>
                <a:cs typeface="Times New Roman" panose="02020603050405020304" pitchFamily="18" charset="0"/>
              </a:rPr>
              <a:t>intense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influence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Grundgesetz</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Germany</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3200" dirty="0">
                <a:effectLst/>
                <a:latin typeface="Calibri" panose="020F0502020204030204" pitchFamily="34" charset="0"/>
                <a:ea typeface="Calibri" panose="020F0502020204030204" pitchFamily="34" charset="0"/>
                <a:cs typeface="Times New Roman" panose="02020603050405020304" pitchFamily="18" charset="0"/>
              </a:rPr>
              <a:t> can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only</a:t>
            </a:r>
            <a:r>
              <a:rPr lang="es-ES" sz="3200" dirty="0">
                <a:effectLst/>
                <a:latin typeface="Calibri" panose="020F0502020204030204" pitchFamily="34" charset="0"/>
                <a:ea typeface="Calibri" panose="020F0502020204030204" pitchFamily="34" charset="0"/>
                <a:cs typeface="Times New Roman" panose="02020603050405020304" pitchFamily="18" charset="0"/>
              </a:rPr>
              <a:t> be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declared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National</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3200" dirty="0">
                <a:effectLst/>
                <a:latin typeface="Calibri" panose="020F0502020204030204" pitchFamily="34" charset="0"/>
                <a:ea typeface="Calibri" panose="020F0502020204030204" pitchFamily="34" charset="0"/>
                <a:cs typeface="Times New Roman" panose="02020603050405020304" pitchFamily="18" charset="0"/>
              </a:rPr>
              <a:t> a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maximum</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period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15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days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although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can be extended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Congress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Deputies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equivalent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Bundestag</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Germany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p>
        </p:txBody>
      </p:sp>
    </p:spTree>
    <p:extLst>
      <p:ext uri="{BB962C8B-B14F-4D97-AF65-F5344CB8AC3E}">
        <p14:creationId xmlns:p14="http://schemas.microsoft.com/office/powerpoint/2010/main" val="340279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30704362-E805-4662-8B1A-7DC33EBB307D}"/>
              </a:ext>
            </a:extLst>
          </p:cNvPr>
          <p:cNvSpPr>
            <a:spLocks noGrp="1"/>
          </p:cNvSpPr>
          <p:nvPr>
            <p:ph type="sldNum" sz="quarter" idx="12"/>
          </p:nvPr>
        </p:nvSpPr>
        <p:spPr>
          <a:xfrm>
            <a:off x="10934322" y="5588000"/>
            <a:ext cx="1142245" cy="669925"/>
          </a:xfrm>
        </p:spPr>
        <p:txBody>
          <a:bodyPr/>
          <a:lstStyle/>
          <a:p>
            <a:fld id="{D57F1E4F-1CFF-5643-939E-217C01CDF565}" type="slidenum">
              <a:rPr lang="en-US" smtClean="0">
                <a:solidFill>
                  <a:schemeClr val="tx1"/>
                </a:solidFill>
              </a:rPr>
              <a:pPr/>
              <a:t>5</a:t>
            </a:fld>
            <a:endParaRPr lang="en-US" dirty="0">
              <a:solidFill>
                <a:schemeClr val="tx1"/>
              </a:solidFill>
            </a:endParaRPr>
          </a:p>
        </p:txBody>
      </p:sp>
      <p:sp>
        <p:nvSpPr>
          <p:cNvPr id="6" name="CuadroTexto 5">
            <a:extLst>
              <a:ext uri="{FF2B5EF4-FFF2-40B4-BE49-F238E27FC236}">
                <a16:creationId xmlns:a16="http://schemas.microsoft.com/office/drawing/2014/main" id="{17C9E749-5E6D-46A6-821D-128DA5CD2ADD}"/>
              </a:ext>
            </a:extLst>
          </p:cNvPr>
          <p:cNvSpPr txBox="1"/>
          <p:nvPr/>
        </p:nvSpPr>
        <p:spPr>
          <a:xfrm>
            <a:off x="161925" y="176272"/>
            <a:ext cx="11601450" cy="6124754"/>
          </a:xfrm>
          <a:prstGeom prst="rect">
            <a:avLst/>
          </a:prstGeom>
          <a:noFill/>
        </p:spPr>
        <p:txBody>
          <a:bodyPr wrap="square">
            <a:spAutoFit/>
          </a:bodyPr>
          <a:lstStyle/>
          <a:p>
            <a:pPr algn="just"/>
            <a:r>
              <a:rPr lang="es-ES" sz="28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800" dirty="0">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clarify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accordance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constitutional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regulation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rights-limiting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(home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confinement</a:t>
            </a:r>
            <a:r>
              <a:rPr lang="es-ES" sz="2800" dirty="0">
                <a:latin typeface="Calibri" panose="020F0502020204030204" pitchFamily="34" charset="0"/>
                <a:ea typeface="Calibri" panose="020F0502020204030204" pitchFamily="34" charset="0"/>
                <a:cs typeface="Times New Roman" panose="02020603050405020304" pitchFamily="18" charset="0"/>
              </a:rPr>
              <a:t>/</a:t>
            </a:r>
            <a:r>
              <a:rPr lang="es-ES" sz="2800" dirty="0" err="1">
                <a:latin typeface="Calibri" panose="020F0502020204030204" pitchFamily="34" charset="0"/>
                <a:ea typeface="Calibri" panose="020F0502020204030204" pitchFamily="34" charset="0"/>
                <a:cs typeface="Times New Roman" panose="02020603050405020304" pitchFamily="18" charset="0"/>
              </a:rPr>
              <a:t>lockdown</a:t>
            </a:r>
            <a:r>
              <a:rPr lang="es-ES" sz="2800" dirty="0">
                <a:effectLst/>
                <a:latin typeface="Calibri" panose="020F0502020204030204" pitchFamily="34" charset="0"/>
                <a:ea typeface="Calibri" panose="020F0502020204030204" pitchFamily="34" charset="0"/>
                <a:cs typeface="Times New Roman" panose="02020603050405020304" pitchFamily="18" charset="0"/>
              </a:rPr>
              <a:t>, territorial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confinement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virtual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blended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teaching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levels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closed</a:t>
            </a:r>
            <a:r>
              <a:rPr lang="es-ES" sz="2800" dirty="0">
                <a:effectLst/>
                <a:latin typeface="Calibri" panose="020F0502020204030204" pitchFamily="34" charset="0"/>
                <a:ea typeface="Calibri" panose="020F0502020204030204" pitchFamily="34" charset="0"/>
                <a:cs typeface="Times New Roman" panose="02020603050405020304" pitchFamily="18" charset="0"/>
              </a:rPr>
              <a:t> labor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activity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not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suspended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Spanish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contained</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O</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rganic</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L</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aw</a:t>
            </a:r>
            <a:r>
              <a:rPr lang="es-ES" sz="2800" dirty="0">
                <a:effectLst/>
                <a:latin typeface="Calibri" panose="020F0502020204030204" pitchFamily="34" charset="0"/>
                <a:ea typeface="Calibri" panose="020F0502020204030204" pitchFamily="34" charset="0"/>
                <a:cs typeface="Times New Roman" panose="02020603050405020304" pitchFamily="18" charset="0"/>
              </a:rPr>
              <a:t> 4/1981,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June 1,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prohibits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suspension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during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application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time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addition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establishes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limitations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must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proportional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justified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motivated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reasonable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subject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judicial control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800" dirty="0">
                <a:effectLst/>
                <a:latin typeface="Calibri" panose="020F0502020204030204" pitchFamily="34" charset="0"/>
                <a:ea typeface="Calibri" panose="020F0502020204030204" pitchFamily="34" charset="0"/>
                <a:cs typeface="Times New Roman" panose="02020603050405020304" pitchFamily="18" charset="0"/>
              </a:rPr>
              <a:t> can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affirm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as a general rule,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since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beginning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pandemic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restrictions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justified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need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preserve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life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citizens</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pandemic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has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not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efficient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fast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has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an</a:t>
            </a:r>
            <a:r>
              <a:rPr lang="es-ES" sz="2800" dirty="0">
                <a:latin typeface="Calibri" panose="020F0502020204030204" pitchFamily="34" charset="0"/>
                <a:ea typeface="Calibri" panose="020F0502020204030204" pitchFamily="34" charset="0"/>
                <a:cs typeface="Times New Roman" panose="02020603050405020304" pitchFamily="18" charset="0"/>
              </a:rPr>
              <a:t> intense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economic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social and labor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damages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but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parliamentary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activities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carried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out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within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limits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established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Constitution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laws</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endParaRPr lang="es-ES" sz="2800" dirty="0"/>
          </a:p>
        </p:txBody>
      </p:sp>
    </p:spTree>
    <p:extLst>
      <p:ext uri="{BB962C8B-B14F-4D97-AF65-F5344CB8AC3E}">
        <p14:creationId xmlns:p14="http://schemas.microsoft.com/office/powerpoint/2010/main" val="2695520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E3D6D18-39B4-44B1-9D67-F1C0899E5E04}"/>
              </a:ext>
            </a:extLst>
          </p:cNvPr>
          <p:cNvSpPr>
            <a:spLocks noGrp="1"/>
          </p:cNvSpPr>
          <p:nvPr>
            <p:ph type="sldNum" sz="quarter" idx="12"/>
          </p:nvPr>
        </p:nvSpPr>
        <p:spPr>
          <a:xfrm>
            <a:off x="10930467" y="5248275"/>
            <a:ext cx="1142245" cy="669925"/>
          </a:xfrm>
        </p:spPr>
        <p:txBody>
          <a:bodyPr/>
          <a:lstStyle/>
          <a:p>
            <a:fld id="{D57F1E4F-1CFF-5643-939E-217C01CDF565}" type="slidenum">
              <a:rPr lang="en-US" smtClean="0">
                <a:solidFill>
                  <a:schemeClr val="tx1"/>
                </a:solidFill>
              </a:rPr>
              <a:pPr/>
              <a:t>6</a:t>
            </a:fld>
            <a:endParaRPr lang="en-US" dirty="0">
              <a:solidFill>
                <a:schemeClr val="tx1"/>
              </a:solidFill>
            </a:endParaRPr>
          </a:p>
        </p:txBody>
      </p:sp>
      <p:sp>
        <p:nvSpPr>
          <p:cNvPr id="6" name="CuadroTexto 5">
            <a:extLst>
              <a:ext uri="{FF2B5EF4-FFF2-40B4-BE49-F238E27FC236}">
                <a16:creationId xmlns:a16="http://schemas.microsoft.com/office/drawing/2014/main" id="{93BE61F9-78C0-46CC-B3AA-711DDA2187BC}"/>
              </a:ext>
            </a:extLst>
          </p:cNvPr>
          <p:cNvSpPr txBox="1"/>
          <p:nvPr/>
        </p:nvSpPr>
        <p:spPr>
          <a:xfrm>
            <a:off x="109763" y="115282"/>
            <a:ext cx="11328401" cy="6494085"/>
          </a:xfrm>
          <a:prstGeom prst="rect">
            <a:avLst/>
          </a:prstGeom>
          <a:noFill/>
        </p:spPr>
        <p:txBody>
          <a:bodyPr wrap="square">
            <a:spAutoFit/>
          </a:bodyPr>
          <a:lstStyle/>
          <a:p>
            <a:pPr algn="just"/>
            <a:r>
              <a:rPr lang="en-US" sz="3200" dirty="0">
                <a:highlight>
                  <a:srgbClr val="008000"/>
                </a:highlight>
                <a:latin typeface="Open Sans"/>
              </a:rPr>
              <a:t>In Spain, </a:t>
            </a:r>
            <a:r>
              <a:rPr lang="en-US" sz="2400" dirty="0">
                <a:latin typeface="Open Sans"/>
              </a:rPr>
              <a:t>the</a:t>
            </a:r>
            <a:r>
              <a:rPr lang="en-US" sz="2400" b="0" i="0" dirty="0">
                <a:effectLst/>
                <a:latin typeface="Open Sans"/>
              </a:rPr>
              <a:t> government declared on M</a:t>
            </a:r>
            <a:r>
              <a:rPr lang="en-US" sz="2400" dirty="0">
                <a:latin typeface="Open Sans"/>
              </a:rPr>
              <a:t>arch</a:t>
            </a:r>
            <a:r>
              <a:rPr lang="en-US" sz="2400" b="0" i="0" dirty="0">
                <a:effectLst/>
                <a:latin typeface="Open Sans"/>
              </a:rPr>
              <a:t> 2020 the</a:t>
            </a:r>
            <a:r>
              <a:rPr lang="en-US" sz="2400" dirty="0">
                <a:latin typeface="Open Sans"/>
              </a:rPr>
              <a:t> </a:t>
            </a:r>
            <a:r>
              <a:rPr lang="en-US" sz="2400" b="0" i="0" dirty="0">
                <a:effectLst/>
                <a:highlight>
                  <a:srgbClr val="000080"/>
                </a:highlight>
                <a:latin typeface="Open Sans"/>
              </a:rPr>
              <a:t> country-wide state of alarm caused </a:t>
            </a:r>
            <a:r>
              <a:rPr lang="en-US" sz="2400" dirty="0">
                <a:highlight>
                  <a:srgbClr val="000080"/>
                </a:highlight>
                <a:latin typeface="Open Sans"/>
              </a:rPr>
              <a:t>for</a:t>
            </a:r>
            <a:r>
              <a:rPr lang="en-US" sz="2400" b="0" i="0" dirty="0">
                <a:effectLst/>
                <a:latin typeface="Open Sans"/>
              </a:rPr>
              <a:t> the coronavirus pandemic:</a:t>
            </a:r>
            <a:r>
              <a:rPr lang="en-US" sz="2400" dirty="0">
                <a:latin typeface="Open Sans"/>
              </a:rPr>
              <a:t> first,</a:t>
            </a:r>
            <a:r>
              <a:rPr lang="en-US" sz="2400" b="0" i="0" dirty="0">
                <a:effectLst/>
                <a:latin typeface="Open Sans"/>
              </a:rPr>
              <a:t> since </a:t>
            </a:r>
            <a:r>
              <a:rPr lang="en-US" sz="2400" dirty="0">
                <a:latin typeface="Open Sans"/>
              </a:rPr>
              <a:t>M</a:t>
            </a:r>
            <a:r>
              <a:rPr lang="en-US" sz="2400" b="0" i="0" dirty="0">
                <a:effectLst/>
                <a:latin typeface="Open Sans"/>
              </a:rPr>
              <a:t>arch 2020 until </a:t>
            </a:r>
            <a:r>
              <a:rPr lang="en-US" sz="2400" dirty="0">
                <a:latin typeface="Open Sans"/>
              </a:rPr>
              <a:t>A</a:t>
            </a:r>
            <a:r>
              <a:rPr lang="en-US" sz="2400" b="0" i="0" dirty="0">
                <a:effectLst/>
                <a:latin typeface="Open Sans"/>
              </a:rPr>
              <a:t>pril 2020 (extension approved by Parliament), and after on October 2020 (extended until </a:t>
            </a:r>
            <a:r>
              <a:rPr lang="en-US" sz="2400" dirty="0">
                <a:latin typeface="Open Sans"/>
              </a:rPr>
              <a:t>M</a:t>
            </a:r>
            <a:r>
              <a:rPr lang="en-US" sz="2400" b="0" i="0" dirty="0">
                <a:effectLst/>
                <a:latin typeface="Open Sans"/>
              </a:rPr>
              <a:t>ay 2021). In this last case, delegating emergency powers to regional authorities for as long as six months. These </a:t>
            </a:r>
            <a:r>
              <a:rPr lang="en-US" sz="2400" dirty="0">
                <a:latin typeface="Open Sans"/>
              </a:rPr>
              <a:t>prolonged</a:t>
            </a:r>
            <a:r>
              <a:rPr lang="en-US" sz="2400" b="0" i="0" dirty="0">
                <a:effectLst/>
                <a:latin typeface="Open Sans"/>
              </a:rPr>
              <a:t> “states of alarm” have limited the following rights:</a:t>
            </a:r>
          </a:p>
          <a:p>
            <a:pPr algn="just"/>
            <a:endParaRPr lang="en-US" sz="2400" dirty="0">
              <a:latin typeface="Open Sans"/>
            </a:endParaRPr>
          </a:p>
          <a:p>
            <a:pPr algn="just"/>
            <a:r>
              <a:rPr lang="es-ES" sz="2400" dirty="0"/>
              <a:t>-</a:t>
            </a:r>
            <a:r>
              <a:rPr lang="es-ES" sz="2400" dirty="0" err="1">
                <a:highlight>
                  <a:srgbClr val="800000"/>
                </a:highlight>
              </a:rPr>
              <a:t>Freedom</a:t>
            </a:r>
            <a:r>
              <a:rPr lang="es-ES" sz="2400" dirty="0">
                <a:highlight>
                  <a:srgbClr val="800000"/>
                </a:highlight>
              </a:rPr>
              <a:t> </a:t>
            </a:r>
            <a:r>
              <a:rPr lang="es-ES" sz="2400" dirty="0" err="1">
                <a:highlight>
                  <a:srgbClr val="800000"/>
                </a:highlight>
              </a:rPr>
              <a:t>of</a:t>
            </a:r>
            <a:r>
              <a:rPr lang="es-ES" sz="2400" dirty="0">
                <a:highlight>
                  <a:srgbClr val="800000"/>
                </a:highlight>
              </a:rPr>
              <a:t> </a:t>
            </a:r>
            <a:r>
              <a:rPr lang="es-ES" sz="2400" dirty="0" err="1">
                <a:highlight>
                  <a:srgbClr val="800000"/>
                </a:highlight>
              </a:rPr>
              <a:t>movement</a:t>
            </a:r>
            <a:r>
              <a:rPr lang="es-ES" sz="2400" dirty="0"/>
              <a:t>: </a:t>
            </a:r>
            <a:r>
              <a:rPr lang="en-US" sz="2400" dirty="0"/>
              <a:t>entry and exit of Spain</a:t>
            </a:r>
            <a:r>
              <a:rPr lang="es-ES" sz="2400" dirty="0"/>
              <a:t>, </a:t>
            </a:r>
            <a:r>
              <a:rPr lang="es-ES" sz="2400" dirty="0" err="1"/>
              <a:t>lockdown</a:t>
            </a:r>
            <a:r>
              <a:rPr lang="es-ES" sz="2400" dirty="0"/>
              <a:t> at home, </a:t>
            </a:r>
            <a:r>
              <a:rPr lang="es-ES" sz="2400" dirty="0" err="1"/>
              <a:t>perimeter</a:t>
            </a:r>
            <a:r>
              <a:rPr lang="es-ES" sz="2400" dirty="0"/>
              <a:t> </a:t>
            </a:r>
            <a:r>
              <a:rPr lang="es-ES" sz="2400" dirty="0" err="1"/>
              <a:t>lockdown</a:t>
            </a:r>
            <a:r>
              <a:rPr lang="es-ES" sz="2400" dirty="0"/>
              <a:t> (</a:t>
            </a:r>
            <a:r>
              <a:rPr lang="es-ES" sz="2400" dirty="0" err="1"/>
              <a:t>district</a:t>
            </a:r>
            <a:r>
              <a:rPr lang="es-ES" sz="2400" dirty="0"/>
              <a:t>, </a:t>
            </a:r>
            <a:r>
              <a:rPr lang="es-ES" sz="2400" dirty="0" err="1"/>
              <a:t>city</a:t>
            </a:r>
            <a:r>
              <a:rPr lang="es-ES" sz="2400" dirty="0"/>
              <a:t>, </a:t>
            </a:r>
            <a:r>
              <a:rPr lang="es-ES" sz="2400" dirty="0" err="1"/>
              <a:t>province</a:t>
            </a:r>
            <a:r>
              <a:rPr lang="es-ES" sz="2400" dirty="0"/>
              <a:t>, </a:t>
            </a:r>
            <a:r>
              <a:rPr lang="es-ES" sz="2400" dirty="0" err="1"/>
              <a:t>region</a:t>
            </a:r>
            <a:r>
              <a:rPr lang="es-ES" sz="2400" dirty="0"/>
              <a:t>) and </a:t>
            </a:r>
            <a:r>
              <a:rPr lang="es-ES" sz="2400" dirty="0" err="1"/>
              <a:t>national</a:t>
            </a:r>
            <a:r>
              <a:rPr lang="es-ES" sz="2400" dirty="0"/>
              <a:t> </a:t>
            </a:r>
            <a:r>
              <a:rPr lang="es-ES" sz="2400" dirty="0" err="1"/>
              <a:t>lockdown</a:t>
            </a:r>
            <a:r>
              <a:rPr lang="es-ES" sz="2400" dirty="0"/>
              <a:t>.</a:t>
            </a:r>
          </a:p>
          <a:p>
            <a:pPr algn="just"/>
            <a:r>
              <a:rPr lang="en-US" sz="2400" dirty="0"/>
              <a:t>-</a:t>
            </a:r>
            <a:r>
              <a:rPr lang="en-US" sz="2400" dirty="0">
                <a:highlight>
                  <a:srgbClr val="800000"/>
                </a:highlight>
              </a:rPr>
              <a:t>Right of education</a:t>
            </a:r>
            <a:r>
              <a:rPr lang="en-US" sz="2400" dirty="0"/>
              <a:t>: limited to e-learning </a:t>
            </a:r>
            <a:r>
              <a:rPr lang="en-US" sz="2400" dirty="0">
                <a:highlight>
                  <a:srgbClr val="000080"/>
                </a:highlight>
              </a:rPr>
              <a:t>teaching </a:t>
            </a:r>
            <a:r>
              <a:rPr lang="en-US" sz="2400" dirty="0"/>
              <a:t>in primary, secondary and </a:t>
            </a:r>
            <a:r>
              <a:rPr lang="en-US" sz="2400" dirty="0" err="1"/>
              <a:t>universitary</a:t>
            </a:r>
            <a:r>
              <a:rPr lang="en-US" sz="2400" dirty="0"/>
              <a:t> education, or blended education teaching using virtual learning environments.</a:t>
            </a:r>
          </a:p>
          <a:p>
            <a:pPr algn="just"/>
            <a:r>
              <a:rPr lang="en-US" sz="2400" dirty="0"/>
              <a:t>- </a:t>
            </a:r>
            <a:r>
              <a:rPr lang="en-US" sz="2400" dirty="0">
                <a:highlight>
                  <a:srgbClr val="800000"/>
                </a:highlight>
              </a:rPr>
              <a:t>Primary care health </a:t>
            </a:r>
            <a:r>
              <a:rPr lang="en-US" sz="2400" dirty="0"/>
              <a:t>by phone.</a:t>
            </a:r>
          </a:p>
          <a:p>
            <a:pPr algn="just"/>
            <a:endParaRPr lang="en-US" sz="2400" dirty="0"/>
          </a:p>
          <a:p>
            <a:pPr algn="just"/>
            <a:r>
              <a:rPr lang="en-US" sz="2400" dirty="0"/>
              <a:t>In addition, Spanish Constitutional Court must resolve yet an appeal presented by the National Government against a regional law (Galicia) that establishes </a:t>
            </a:r>
            <a:r>
              <a:rPr lang="en-US" sz="2400" dirty="0">
                <a:highlight>
                  <a:srgbClr val="000080"/>
                </a:highlight>
              </a:rPr>
              <a:t>compulsory vaccination</a:t>
            </a:r>
            <a:r>
              <a:rPr lang="en-US" sz="2400" dirty="0"/>
              <a:t>.</a:t>
            </a:r>
            <a:endParaRPr lang="es-ES" sz="2400" dirty="0"/>
          </a:p>
        </p:txBody>
      </p:sp>
    </p:spTree>
    <p:extLst>
      <p:ext uri="{BB962C8B-B14F-4D97-AF65-F5344CB8AC3E}">
        <p14:creationId xmlns:p14="http://schemas.microsoft.com/office/powerpoint/2010/main" val="97954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790E5F-36E0-4209-805B-38E8455FE8E9}"/>
              </a:ext>
            </a:extLst>
          </p:cNvPr>
          <p:cNvSpPr>
            <a:spLocks noGrp="1"/>
          </p:cNvSpPr>
          <p:nvPr>
            <p:ph type="sldNum" sz="quarter" idx="12"/>
          </p:nvPr>
        </p:nvSpPr>
        <p:spPr/>
        <p:txBody>
          <a:bodyPr/>
          <a:lstStyle/>
          <a:p>
            <a:fld id="{D57F1E4F-1CFF-5643-939E-217C01CDF565}" type="slidenum">
              <a:rPr lang="en-US" smtClean="0">
                <a:solidFill>
                  <a:schemeClr val="tx1"/>
                </a:solidFill>
              </a:rPr>
              <a:pPr/>
              <a:t>7</a:t>
            </a:fld>
            <a:endParaRPr lang="en-US" dirty="0">
              <a:solidFill>
                <a:schemeClr val="tx1"/>
              </a:solidFill>
            </a:endParaRPr>
          </a:p>
        </p:txBody>
      </p:sp>
      <p:sp>
        <p:nvSpPr>
          <p:cNvPr id="6" name="CuadroTexto 5">
            <a:extLst>
              <a:ext uri="{FF2B5EF4-FFF2-40B4-BE49-F238E27FC236}">
                <a16:creationId xmlns:a16="http://schemas.microsoft.com/office/drawing/2014/main" id="{347718DE-7C6A-44C0-9EE1-EA891DB60352}"/>
              </a:ext>
            </a:extLst>
          </p:cNvPr>
          <p:cNvSpPr txBox="1"/>
          <p:nvPr/>
        </p:nvSpPr>
        <p:spPr>
          <a:xfrm>
            <a:off x="215900" y="0"/>
            <a:ext cx="11760200" cy="7685887"/>
          </a:xfrm>
          <a:prstGeom prst="rect">
            <a:avLst/>
          </a:prstGeom>
          <a:noFill/>
        </p:spPr>
        <p:txBody>
          <a:bodyPr wrap="square">
            <a:spAutoFit/>
          </a:bodyPr>
          <a:lstStyle/>
          <a:p>
            <a:pPr>
              <a:lnSpc>
                <a:spcPct val="107000"/>
              </a:lnSpc>
              <a:spcAft>
                <a:spcPts val="800"/>
              </a:spcAft>
            </a:pP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Human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concerned</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by</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are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following</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40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40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right</a:t>
            </a:r>
            <a:r>
              <a:rPr lang="es-ES" sz="40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40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40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t>
            </a:r>
            <a:r>
              <a:rPr lang="es-ES" sz="40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as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guaranteed</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Universal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Declaration</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Human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provides</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healthcare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ban</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discrimination</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in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provision</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medical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freedom</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non-consensual medical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treatment</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important</a:t>
            </a:r>
            <a:r>
              <a:rPr lang="es-ES" sz="40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4000" u="sng" dirty="0" err="1">
                <a:effectLst/>
                <a:latin typeface="Calibri" panose="020F0502020204030204" pitchFamily="34" charset="0"/>
                <a:ea typeface="Calibri" panose="020F0502020204030204" pitchFamily="34" charset="0"/>
                <a:cs typeface="Times New Roman" panose="02020603050405020304" pitchFamily="18" charset="0"/>
              </a:rPr>
              <a:t>guarantees</a:t>
            </a:r>
            <a:r>
              <a:rPr lang="es-ES" sz="4000" dirty="0">
                <a:effectLst/>
                <a:latin typeface="Calibri" panose="020F0502020204030204" pitchFamily="34"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6107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565525C7-DD6C-459E-9349-049509361713}"/>
              </a:ext>
            </a:extLst>
          </p:cNvPr>
          <p:cNvSpPr>
            <a:spLocks noGrp="1"/>
          </p:cNvSpPr>
          <p:nvPr>
            <p:ph type="sldNum" sz="quarter" idx="12"/>
          </p:nvPr>
        </p:nvSpPr>
        <p:spPr/>
        <p:txBody>
          <a:bodyPr/>
          <a:lstStyle/>
          <a:p>
            <a:fld id="{D57F1E4F-1CFF-5643-939E-217C01CDF565}" type="slidenum">
              <a:rPr lang="en-US" smtClean="0">
                <a:solidFill>
                  <a:schemeClr val="tx1"/>
                </a:solidFill>
              </a:rPr>
              <a:pPr/>
              <a:t>8</a:t>
            </a:fld>
            <a:endParaRPr lang="en-US" dirty="0">
              <a:solidFill>
                <a:schemeClr val="tx1"/>
              </a:solidFill>
            </a:endParaRPr>
          </a:p>
        </p:txBody>
      </p:sp>
      <p:sp>
        <p:nvSpPr>
          <p:cNvPr id="8" name="CuadroTexto 7">
            <a:extLst>
              <a:ext uri="{FF2B5EF4-FFF2-40B4-BE49-F238E27FC236}">
                <a16:creationId xmlns:a16="http://schemas.microsoft.com/office/drawing/2014/main" id="{F3897292-C1AB-4D15-BE31-4B4A4FC07691}"/>
              </a:ext>
            </a:extLst>
          </p:cNvPr>
          <p:cNvSpPr txBox="1"/>
          <p:nvPr/>
        </p:nvSpPr>
        <p:spPr>
          <a:xfrm>
            <a:off x="461432" y="197346"/>
            <a:ext cx="10905067" cy="6555641"/>
          </a:xfrm>
          <a:prstGeom prst="rect">
            <a:avLst/>
          </a:prstGeom>
          <a:noFill/>
        </p:spPr>
        <p:txBody>
          <a:bodyPr wrap="square">
            <a:spAutoFit/>
          </a:bodyPr>
          <a:lstStyle/>
          <a:p>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Freedom</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movement</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Border</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controls</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be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Restrict</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freedom</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movement</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may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be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justified</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international</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only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if</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they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are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time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bound</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undertaken</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legitimate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aims</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strictly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necessary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voluntary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wherever</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possible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applied</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in a non-</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discriminatory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way</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3600" dirty="0">
                <a:effectLst/>
                <a:latin typeface="Calibri" panose="020F0502020204030204" pitchFamily="34" charset="0"/>
                <a:ea typeface="Calibri" panose="020F0502020204030204" pitchFamily="34" charset="0"/>
                <a:cs typeface="Times New Roman" panose="02020603050405020304" pitchFamily="18" charset="0"/>
              </a:rPr>
              <a:t> be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imposed</a:t>
            </a:r>
            <a:r>
              <a:rPr lang="es-ES" sz="3600" dirty="0">
                <a:effectLst/>
                <a:latin typeface="Calibri" panose="020F0502020204030204" pitchFamily="34" charset="0"/>
                <a:ea typeface="Calibri" panose="020F0502020204030204" pitchFamily="34" charset="0"/>
                <a:cs typeface="Times New Roman" panose="02020603050405020304" pitchFamily="18" charset="0"/>
              </a:rPr>
              <a:t> in a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safe</a:t>
            </a:r>
            <a:r>
              <a:rPr lang="es-ES" sz="36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respectful</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manner</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quarantine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3600" dirty="0">
                <a:effectLst/>
                <a:latin typeface="Calibri" panose="020F0502020204030204" pitchFamily="34" charset="0"/>
                <a:ea typeface="Calibri" panose="020F0502020204030204" pitchFamily="34" charset="0"/>
                <a:cs typeface="Times New Roman" panose="02020603050405020304" pitchFamily="18" charset="0"/>
              </a:rPr>
              <a:t> be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respected</a:t>
            </a:r>
            <a:r>
              <a:rPr lang="es-ES" sz="36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protected</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ensuring</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care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food</a:t>
            </a:r>
            <a:r>
              <a:rPr lang="es-ES" sz="36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necessities</a:t>
            </a:r>
            <a:r>
              <a:rPr lang="es-ES" sz="3600" dirty="0">
                <a:effectLst/>
                <a:latin typeface="Calibri" panose="020F0502020204030204" pitchFamily="34"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3461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C74E1D2-0C02-4B49-ADDF-8EA3DE733A84}"/>
              </a:ext>
            </a:extLst>
          </p:cNvPr>
          <p:cNvSpPr>
            <a:spLocks noGrp="1"/>
          </p:cNvSpPr>
          <p:nvPr>
            <p:ph type="sldNum" sz="quarter" idx="12"/>
          </p:nvPr>
        </p:nvSpPr>
        <p:spPr>
          <a:xfrm>
            <a:off x="10430933" y="5062009"/>
            <a:ext cx="1142245" cy="669925"/>
          </a:xfrm>
        </p:spPr>
        <p:txBody>
          <a:bodyPr/>
          <a:lstStyle/>
          <a:p>
            <a:fld id="{D57F1E4F-1CFF-5643-939E-217C01CDF565}" type="slidenum">
              <a:rPr lang="en-US" b="1" smtClean="0">
                <a:solidFill>
                  <a:schemeClr val="tx1"/>
                </a:solidFill>
              </a:rPr>
              <a:pPr/>
              <a:t>9</a:t>
            </a:fld>
            <a:endParaRPr lang="en-US" b="1" dirty="0">
              <a:solidFill>
                <a:schemeClr val="tx1"/>
              </a:solidFill>
            </a:endParaRPr>
          </a:p>
        </p:txBody>
      </p:sp>
      <p:sp>
        <p:nvSpPr>
          <p:cNvPr id="6" name="CuadroTexto 5">
            <a:extLst>
              <a:ext uri="{FF2B5EF4-FFF2-40B4-BE49-F238E27FC236}">
                <a16:creationId xmlns:a16="http://schemas.microsoft.com/office/drawing/2014/main" id="{A969C44B-C85A-4185-BFA7-83DE57F93AF2}"/>
              </a:ext>
            </a:extLst>
          </p:cNvPr>
          <p:cNvSpPr txBox="1"/>
          <p:nvPr/>
        </p:nvSpPr>
        <p:spPr>
          <a:xfrm>
            <a:off x="494921" y="111248"/>
            <a:ext cx="11438467" cy="5693866"/>
          </a:xfrm>
          <a:prstGeom prst="rect">
            <a:avLst/>
          </a:prstGeom>
          <a:noFill/>
        </p:spPr>
        <p:txBody>
          <a:bodyPr wrap="square">
            <a:spAutoFit/>
          </a:bodyPr>
          <a:lstStyle/>
          <a:p>
            <a:r>
              <a:rPr lang="es-ES" sz="2800" b="1" dirty="0" err="1">
                <a:effectLst/>
                <a:highlight>
                  <a:srgbClr val="000080"/>
                </a:highlight>
                <a:latin typeface="+mj-lt"/>
                <a:ea typeface="Calibri" panose="020F0502020204030204" pitchFamily="34" charset="0"/>
                <a:cs typeface="Biome" panose="020B0502040204020203" pitchFamily="34" charset="0"/>
              </a:rPr>
              <a:t>Right</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of</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expression</a:t>
            </a:r>
            <a:r>
              <a:rPr lang="es-ES" sz="2800" b="1" dirty="0">
                <a:effectLst/>
                <a:highlight>
                  <a:srgbClr val="000080"/>
                </a:highlight>
                <a:latin typeface="+mj-lt"/>
                <a:ea typeface="Calibri" panose="020F0502020204030204" pitchFamily="34" charset="0"/>
                <a:cs typeface="Biome" panose="020B0502040204020203" pitchFamily="34" charset="0"/>
              </a:rPr>
              <a:t> and </a:t>
            </a:r>
            <a:r>
              <a:rPr lang="es-ES" sz="2800" b="1" dirty="0" err="1">
                <a:effectLst/>
                <a:highlight>
                  <a:srgbClr val="000080"/>
                </a:highlight>
                <a:latin typeface="+mj-lt"/>
                <a:ea typeface="Calibri" panose="020F0502020204030204" pitchFamily="34" charset="0"/>
                <a:cs typeface="Biome" panose="020B0502040204020203" pitchFamily="34" charset="0"/>
              </a:rPr>
              <a:t>information</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Protect</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freedom</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of</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expression</a:t>
            </a:r>
            <a:r>
              <a:rPr lang="es-ES" sz="2800" b="1" dirty="0">
                <a:effectLst/>
                <a:highlight>
                  <a:srgbClr val="000080"/>
                </a:highlight>
                <a:latin typeface="+mj-lt"/>
                <a:ea typeface="Calibri" panose="020F0502020204030204" pitchFamily="34" charset="0"/>
                <a:cs typeface="Biome" panose="020B0502040204020203" pitchFamily="34" charset="0"/>
              </a:rPr>
              <a:t> and </a:t>
            </a:r>
            <a:r>
              <a:rPr lang="es-ES" sz="2800" b="1" dirty="0" err="1">
                <a:effectLst/>
                <a:highlight>
                  <a:srgbClr val="000080"/>
                </a:highlight>
                <a:latin typeface="+mj-lt"/>
                <a:ea typeface="Calibri" panose="020F0502020204030204" pitchFamily="34" charset="0"/>
                <a:cs typeface="Biome" panose="020B0502040204020203" pitchFamily="34" charset="0"/>
              </a:rPr>
              <a:t>ensure</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access</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to</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critical</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information</a:t>
            </a:r>
            <a:br>
              <a:rPr lang="es-ES" sz="2000" b="1" dirty="0">
                <a:effectLst/>
                <a:latin typeface="+mj-lt"/>
                <a:ea typeface="Calibri" panose="020F0502020204030204" pitchFamily="34" charset="0"/>
                <a:cs typeface="Biome" panose="020B0502040204020203" pitchFamily="34" charset="0"/>
              </a:rPr>
            </a:br>
            <a:br>
              <a:rPr lang="es-ES" sz="2000" b="1" dirty="0">
                <a:effectLst/>
                <a:latin typeface="+mj-lt"/>
                <a:ea typeface="Calibri" panose="020F0502020204030204" pitchFamily="34" charset="0"/>
                <a:cs typeface="Biome" panose="020B0502040204020203" pitchFamily="34" charset="0"/>
              </a:rPr>
            </a:br>
            <a:r>
              <a:rPr lang="es-ES" sz="3200" b="1" u="sng" dirty="0" err="1">
                <a:effectLst/>
                <a:latin typeface="+mj-lt"/>
                <a:ea typeface="Calibri" panose="020F0502020204030204" pitchFamily="34" charset="0"/>
                <a:cs typeface="Biome" panose="020B0502040204020203" pitchFamily="34" charset="0"/>
              </a:rPr>
              <a:t>Under</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international</a:t>
            </a:r>
            <a:r>
              <a:rPr lang="es-ES" sz="3200" b="1" u="sng" dirty="0">
                <a:effectLst/>
                <a:latin typeface="+mj-lt"/>
                <a:ea typeface="Calibri" panose="020F0502020204030204" pitchFamily="34" charset="0"/>
                <a:cs typeface="Biome" panose="020B0502040204020203" pitchFamily="34" charset="0"/>
              </a:rPr>
              <a:t> human </a:t>
            </a:r>
            <a:r>
              <a:rPr lang="es-ES" sz="3200" b="1" u="sng" dirty="0" err="1">
                <a:effectLst/>
                <a:latin typeface="+mj-lt"/>
                <a:ea typeface="Calibri" panose="020F0502020204030204" pitchFamily="34" charset="0"/>
                <a:cs typeface="Biome" panose="020B0502040204020203" pitchFamily="34" charset="0"/>
              </a:rPr>
              <a:t>rights</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law</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governments</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have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an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obligation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to</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protect</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the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right</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to</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freedom</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of</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expression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including</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the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right</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to</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seek</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receive</a:t>
            </a:r>
            <a:r>
              <a:rPr lang="es-ES" sz="3200" b="1" u="sng" dirty="0">
                <a:effectLst/>
                <a:latin typeface="+mj-lt"/>
                <a:ea typeface="Calibri" panose="020F0502020204030204" pitchFamily="34" charset="0"/>
                <a:cs typeface="Biome" panose="020B0502040204020203" pitchFamily="34" charset="0"/>
              </a:rPr>
              <a:t> and </a:t>
            </a:r>
            <a:r>
              <a:rPr lang="es-ES" sz="3200" b="1" u="sng" dirty="0" err="1">
                <a:effectLst/>
                <a:latin typeface="+mj-lt"/>
                <a:ea typeface="Calibri" panose="020F0502020204030204" pitchFamily="34" charset="0"/>
                <a:cs typeface="Biome" panose="020B0502040204020203" pitchFamily="34" charset="0"/>
              </a:rPr>
              <a:t>impart</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information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of</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all</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kinds</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regardless</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of</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frontiers</a:t>
            </a:r>
            <a:r>
              <a:rPr lang="es-ES" sz="3200" b="1" u="sng" dirty="0">
                <a:effectLst/>
                <a:latin typeface="+mj-lt"/>
                <a:ea typeface="Calibri" panose="020F0502020204030204" pitchFamily="34" charset="0"/>
                <a:cs typeface="Biome" panose="020B0502040204020203" pitchFamily="34" charset="0"/>
              </a:rPr>
              <a:t>. </a:t>
            </a:r>
            <a:br>
              <a:rPr lang="es-ES" sz="3200" b="1" dirty="0">
                <a:effectLst/>
                <a:latin typeface="+mj-lt"/>
                <a:ea typeface="Calibri" panose="020F0502020204030204" pitchFamily="34" charset="0"/>
                <a:cs typeface="Biome" panose="020B0502040204020203" pitchFamily="34" charset="0"/>
              </a:rPr>
            </a:br>
            <a:br>
              <a:rPr lang="es-ES" sz="3200" b="1" dirty="0">
                <a:effectLst/>
                <a:latin typeface="+mj-lt"/>
                <a:ea typeface="Calibri" panose="020F0502020204030204" pitchFamily="34" charset="0"/>
                <a:cs typeface="Biome" panose="020B0502040204020203" pitchFamily="34" charset="0"/>
              </a:rPr>
            </a:br>
            <a:r>
              <a:rPr lang="es-ES" sz="3200" b="1" u="sng" dirty="0" err="1">
                <a:effectLst/>
                <a:latin typeface="+mj-lt"/>
                <a:ea typeface="Calibri" panose="020F0502020204030204" pitchFamily="34" charset="0"/>
                <a:cs typeface="Biome" panose="020B0502040204020203" pitchFamily="34" charset="0"/>
              </a:rPr>
              <a:t>Governments</a:t>
            </a:r>
            <a:r>
              <a:rPr lang="es-ES" sz="3200" b="1" u="sng" dirty="0">
                <a:effectLst/>
                <a:latin typeface="+mj-lt"/>
                <a:ea typeface="Calibri" panose="020F0502020204030204" pitchFamily="34" charset="0"/>
                <a:cs typeface="Biome" panose="020B0502040204020203" pitchFamily="34" charset="0"/>
              </a:rPr>
              <a:t> are </a:t>
            </a:r>
            <a:r>
              <a:rPr lang="es-ES" sz="3200" b="1" u="sng" dirty="0" err="1">
                <a:effectLst/>
                <a:latin typeface="+mj-lt"/>
                <a:ea typeface="Calibri" panose="020F0502020204030204" pitchFamily="34" charset="0"/>
                <a:cs typeface="Biome" panose="020B0502040204020203" pitchFamily="34" charset="0"/>
              </a:rPr>
              <a:t>responsible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for</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providing</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information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necessary</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for</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the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protection</a:t>
            </a:r>
            <a:r>
              <a:rPr lang="es-ES" sz="3200" b="1" u="sng" dirty="0">
                <a:effectLst/>
                <a:latin typeface="+mj-lt"/>
                <a:ea typeface="Calibri" panose="020F0502020204030204" pitchFamily="34" charset="0"/>
                <a:cs typeface="Biome" panose="020B0502040204020203" pitchFamily="34" charset="0"/>
              </a:rPr>
              <a:t> and </a:t>
            </a:r>
            <a:r>
              <a:rPr lang="es-ES" sz="3200" b="1" u="sng" dirty="0" err="1">
                <a:effectLst/>
                <a:latin typeface="+mj-lt"/>
                <a:ea typeface="Calibri" panose="020F0502020204030204" pitchFamily="34" charset="0"/>
                <a:cs typeface="Biome" panose="020B0502040204020203" pitchFamily="34" charset="0"/>
              </a:rPr>
              <a:t>promotion</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of</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rights</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including</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the</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right</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to</a:t>
            </a:r>
            <a:r>
              <a:rPr lang="es-ES" sz="3200" b="1" u="sng" dirty="0">
                <a:effectLst/>
                <a:latin typeface="+mj-lt"/>
                <a:ea typeface="Calibri" panose="020F0502020204030204" pitchFamily="34" charset="0"/>
                <a:cs typeface="Biome" panose="020B0502040204020203" pitchFamily="34" charset="0"/>
              </a:rPr>
              <a:t> </a:t>
            </a:r>
            <a:r>
              <a:rPr lang="es-ES" sz="3200" b="1" u="sng" dirty="0" err="1">
                <a:effectLst/>
                <a:latin typeface="+mj-lt"/>
                <a:ea typeface="Calibri" panose="020F0502020204030204" pitchFamily="34" charset="0"/>
                <a:cs typeface="Biome" panose="020B0502040204020203" pitchFamily="34" charset="0"/>
              </a:rPr>
              <a:t>health</a:t>
            </a:r>
            <a:r>
              <a:rPr lang="es-ES" sz="3200" b="1" dirty="0">
                <a:effectLst/>
                <a:latin typeface="+mj-lt"/>
                <a:ea typeface="Calibri" panose="020F0502020204030204" pitchFamily="34" charset="0"/>
                <a:cs typeface="Biome" panose="020B0502040204020203" pitchFamily="34" charset="0"/>
              </a:rPr>
              <a:t>. </a:t>
            </a:r>
            <a:br>
              <a:rPr lang="es-ES" sz="3200" dirty="0">
                <a:effectLst/>
                <a:latin typeface="Calibri" panose="020F0502020204030204" pitchFamily="34" charset="0"/>
                <a:ea typeface="Calibri" panose="020F0502020204030204" pitchFamily="34" charset="0"/>
                <a:cs typeface="Times New Roman" panose="02020603050405020304" pitchFamily="18" charset="0"/>
              </a:rPr>
            </a:br>
            <a:endParaRPr lang="es-ES" sz="3200" dirty="0"/>
          </a:p>
        </p:txBody>
      </p:sp>
    </p:spTree>
    <p:extLst>
      <p:ext uri="{BB962C8B-B14F-4D97-AF65-F5344CB8AC3E}">
        <p14:creationId xmlns:p14="http://schemas.microsoft.com/office/powerpoint/2010/main" val="3220731640"/>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13823</TotalTime>
  <Words>2537</Words>
  <Application>Microsoft Office PowerPoint</Application>
  <PresentationFormat>Panorámica</PresentationFormat>
  <Paragraphs>102</Paragraphs>
  <Slides>24</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24</vt:i4>
      </vt:variant>
    </vt:vector>
  </HeadingPairs>
  <TitlesOfParts>
    <vt:vector size="36" baseType="lpstr">
      <vt:lpstr>Arial</vt:lpstr>
      <vt:lpstr>Arial</vt:lpstr>
      <vt:lpstr>Calibri</vt:lpstr>
      <vt:lpstr>Century Gothic</vt:lpstr>
      <vt:lpstr>Courier</vt:lpstr>
      <vt:lpstr>Gadugi</vt:lpstr>
      <vt:lpstr>Georgia</vt:lpstr>
      <vt:lpstr>Grotesque</vt:lpstr>
      <vt:lpstr>Open Sans</vt:lpstr>
      <vt:lpstr>Times New Roman</vt:lpstr>
      <vt:lpstr>Wingdings 3</vt: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Theorical Principles that inspire it:  Responsibility and solidarity. Comprehensive and integral management  Of migration. Cooperation with third states (origin and transit stateS).  EFFECTIVE PRINCIPLES: hard border control, outsourcing , utilitarian approach of people (talent as a requirement for entry and authorization) and voluntary character of solidarity measures: flexibility in solidarity  </vt:lpstr>
      <vt:lpstr>- The new pact is linked to:   the Conference on the future of Europe (2021) The Conference on the Future of Europe is a proposal of the European Commission and the European Parliament, announced in the end of 2019, with the aim of looking at the medium to long term future of the EU and what reforms should be made to its policies and institutions. THIS PROPOSAL IS HIGHLY CONDITIONED BY THE ELECTORAL USE AND POLICY OF MIGRATION  - the Pact OF MIGRATION OF United Nations () Global Compact for Migration, APPROVED  BY GEneral Assembly in December 2018 AND BASED ON THE DIGNITY OF THE PERSON (IN THE SAME SENSE AS ARTICLE 1 OF THE GERMAN GRUNDGESETZ). three of the five states that voted against were members of the EUROPEAN UNION, as well as five of the 12 countries that abstained (Austria, Hungary, Poland, Estonia, Bulgaria, Republic Czech).   -</vt:lpstr>
      <vt:lpstr>Presentación de PowerPoint</vt:lpstr>
      <vt:lpstr>Achievements since the CURRENT pact of 2008</vt:lpstr>
      <vt:lpstr>-Governance of the Schengen area. -Establishment of the European Border Surveillance System (Eurosur) to prevent cross-border crime. New tasks and resources provided to the Frontex Agency.  Comission EU: Steps were also made in the field of return policy using best practices by Member States and operational cooperation across the EU and in the fight against the exploitation of immigrants.  For the period 2014-2020, two new funds: · The Asylum, Migration and Integration Fund (FAMI); and  · the Fund for Internal Security (FSI).   1st-5th Annual Report on Immigration and Asylum (2009-2013).   </vt:lpstr>
      <vt:lpstr>THE PREMISes of New PACT ARE: A fresh start on migration: Building confidence and striking a new balance between responsibility and solidarity </vt:lpstr>
      <vt:lpstr>PREMISes of New PACT A fresh start on migration: Building confidence and striking a new balance between responsibility and solidarity </vt:lpstr>
      <vt:lpstr>Presentación de PowerPoint</vt:lpstr>
      <vt:lpstr>Presentación de PowerPoint</vt:lpstr>
      <vt:lpstr>NEW BALANCE TO RECONCILE THE TENSIONS BETWEEN THE RULE OF LAW (CONSTITUTIO-NAL AND INTERNATIONAL JURISPRUDENCE), THE ECONOMIC CAPACITY OF THE EU AND THE STATES AND THE DEMANDING ECONOMIC COMPETITION OF THE GLOBAL CONTEXT.   What society do we want: INCLUSIVE OR closed? Will we be faithful to the European constitutional heritage (dignity of the people, open society, protection of refugees), considered the cause of the development of Europe in the last 75 years?  What do EUROPEANS want to be in the global context?  Were we ready to make individual and collective sacrifices to achieve a democratic, inclusive and competitive Europe?  These questions must be answered for us (as professorS, students and cityzens). the future of europe depends on it.</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EXPERTO</dc:creator>
  <cp:lastModifiedBy>Joaquin</cp:lastModifiedBy>
  <cp:revision>188</cp:revision>
  <cp:lastPrinted>2021-04-17T15:42:24Z</cp:lastPrinted>
  <dcterms:created xsi:type="dcterms:W3CDTF">2021-03-20T15:01:07Z</dcterms:created>
  <dcterms:modified xsi:type="dcterms:W3CDTF">2021-04-28T08:33:05Z</dcterms:modified>
</cp:coreProperties>
</file>